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933" r:id="rId3"/>
    <p:sldId id="896" r:id="rId4"/>
    <p:sldId id="897" r:id="rId5"/>
    <p:sldId id="898" r:id="rId6"/>
    <p:sldId id="904" r:id="rId7"/>
    <p:sldId id="934" r:id="rId8"/>
    <p:sldId id="429" r:id="rId9"/>
    <p:sldId id="903" r:id="rId10"/>
    <p:sldId id="643" r:id="rId11"/>
    <p:sldId id="571" r:id="rId12"/>
    <p:sldId id="874" r:id="rId13"/>
    <p:sldId id="875" r:id="rId14"/>
    <p:sldId id="576" r:id="rId15"/>
    <p:sldId id="278" r:id="rId16"/>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49E82FB3-AD37-467B-B7CE-4C8686ED050E}">
          <p14:sldIdLst>
            <p14:sldId id="257"/>
            <p14:sldId id="933"/>
            <p14:sldId id="896"/>
            <p14:sldId id="897"/>
            <p14:sldId id="898"/>
            <p14:sldId id="904"/>
            <p14:sldId id="934"/>
            <p14:sldId id="429"/>
            <p14:sldId id="903"/>
            <p14:sldId id="643"/>
            <p14:sldId id="571"/>
            <p14:sldId id="874"/>
            <p14:sldId id="875"/>
            <p14:sldId id="576"/>
            <p14:sldId id="278"/>
          </p14:sldIdLst>
        </p14:section>
        <p14:section name="Untitled Section" id="{21E32D15-9919-4BF0-982E-C3820E8E3B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Grossmann" initials="JG" lastIdx="1" clrIdx="0">
    <p:extLst>
      <p:ext uri="{19B8F6BF-5375-455C-9EA6-DF929625EA0E}">
        <p15:presenceInfo xmlns:p15="http://schemas.microsoft.com/office/powerpoint/2012/main" userId="Jean Grossmann" providerId="None"/>
      </p:ext>
    </p:extLst>
  </p:cmAuthor>
  <p:cmAuthor id="2" name="Jean GROSSMANN" initials="JG" lastIdx="2" clrIdx="1">
    <p:extLst>
      <p:ext uri="{19B8F6BF-5375-455C-9EA6-DF929625EA0E}">
        <p15:presenceInfo xmlns:p15="http://schemas.microsoft.com/office/powerpoint/2012/main" userId="6145511a15b200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1968" autoAdjust="0"/>
  </p:normalViewPr>
  <p:slideViewPr>
    <p:cSldViewPr snapToGrid="0">
      <p:cViewPr varScale="1">
        <p:scale>
          <a:sx n="79" d="100"/>
          <a:sy n="79" d="100"/>
        </p:scale>
        <p:origin x="197" y="53"/>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21008"/>
    </p:cViewPr>
  </p:sorterViewPr>
  <p:notesViewPr>
    <p:cSldViewPr snapToGrid="0">
      <p:cViewPr varScale="1">
        <p:scale>
          <a:sx n="47" d="100"/>
          <a:sy n="47" d="100"/>
        </p:scale>
        <p:origin x="279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66520B4-2183-43D0-95D8-2619ADE120A5}"/>
              </a:ext>
            </a:extLst>
          </p:cNvPr>
          <p:cNvSpPr>
            <a:spLocks noGrp="1"/>
          </p:cNvSpPr>
          <p:nvPr>
            <p:ph type="hdr" sz="quarter"/>
          </p:nvPr>
        </p:nvSpPr>
        <p:spPr>
          <a:xfrm>
            <a:off x="1" y="1"/>
            <a:ext cx="2945659" cy="496332"/>
          </a:xfrm>
          <a:prstGeom prst="rect">
            <a:avLst/>
          </a:prstGeom>
        </p:spPr>
        <p:txBody>
          <a:bodyPr vert="horz" lIns="89148" tIns="44574" rIns="89148" bIns="44574" rtlCol="0"/>
          <a:lstStyle>
            <a:lvl1pPr algn="l">
              <a:defRPr sz="1100"/>
            </a:lvl1pPr>
          </a:lstStyle>
          <a:p>
            <a:pPr>
              <a:defRPr/>
            </a:pPr>
            <a:endParaRPr lang="fr-FR"/>
          </a:p>
        </p:txBody>
      </p:sp>
      <p:sp>
        <p:nvSpPr>
          <p:cNvPr id="3" name="Espace réservé de la date 2">
            <a:extLst>
              <a:ext uri="{FF2B5EF4-FFF2-40B4-BE49-F238E27FC236}">
                <a16:creationId xmlns:a16="http://schemas.microsoft.com/office/drawing/2014/main" id="{08B932C1-FA5A-4DB1-BBC6-7086E8A538A3}"/>
              </a:ext>
            </a:extLst>
          </p:cNvPr>
          <p:cNvSpPr>
            <a:spLocks noGrp="1"/>
          </p:cNvSpPr>
          <p:nvPr>
            <p:ph type="dt" sz="quarter" idx="1"/>
          </p:nvPr>
        </p:nvSpPr>
        <p:spPr>
          <a:xfrm>
            <a:off x="3850444" y="1"/>
            <a:ext cx="2945659" cy="496332"/>
          </a:xfrm>
          <a:prstGeom prst="rect">
            <a:avLst/>
          </a:prstGeom>
        </p:spPr>
        <p:txBody>
          <a:bodyPr vert="horz" lIns="89148" tIns="44574" rIns="89148" bIns="44574" rtlCol="0"/>
          <a:lstStyle>
            <a:lvl1pPr algn="r">
              <a:defRPr sz="1100"/>
            </a:lvl1pPr>
          </a:lstStyle>
          <a:p>
            <a:pPr>
              <a:defRPr/>
            </a:pPr>
            <a:fld id="{55CB18E6-F656-4ADD-8188-208A477AE85F}" type="datetimeFigureOut">
              <a:rPr lang="fr-FR"/>
              <a:pPr>
                <a:defRPr/>
              </a:pPr>
              <a:t>22/05/2022</a:t>
            </a:fld>
            <a:endParaRPr lang="fr-FR"/>
          </a:p>
        </p:txBody>
      </p:sp>
      <p:sp>
        <p:nvSpPr>
          <p:cNvPr id="4" name="Espace réservé du pied de page 3">
            <a:extLst>
              <a:ext uri="{FF2B5EF4-FFF2-40B4-BE49-F238E27FC236}">
                <a16:creationId xmlns:a16="http://schemas.microsoft.com/office/drawing/2014/main" id="{FB5A3C05-7ADB-405C-A153-9627313071BA}"/>
              </a:ext>
            </a:extLst>
          </p:cNvPr>
          <p:cNvSpPr>
            <a:spLocks noGrp="1"/>
          </p:cNvSpPr>
          <p:nvPr>
            <p:ph type="ftr" sz="quarter" idx="2"/>
          </p:nvPr>
        </p:nvSpPr>
        <p:spPr>
          <a:xfrm>
            <a:off x="1" y="9428584"/>
            <a:ext cx="2945659" cy="496332"/>
          </a:xfrm>
          <a:prstGeom prst="rect">
            <a:avLst/>
          </a:prstGeom>
        </p:spPr>
        <p:txBody>
          <a:bodyPr vert="horz" lIns="89148" tIns="44574" rIns="89148" bIns="44574" rtlCol="0" anchor="b"/>
          <a:lstStyle>
            <a:lvl1pPr algn="l">
              <a:defRPr sz="1100"/>
            </a:lvl1pPr>
          </a:lstStyle>
          <a:p>
            <a:pPr>
              <a:defRPr/>
            </a:pPr>
            <a:endParaRPr lang="fr-FR"/>
          </a:p>
        </p:txBody>
      </p:sp>
      <p:sp>
        <p:nvSpPr>
          <p:cNvPr id="5" name="Espace réservé du numéro de diapositive 4">
            <a:extLst>
              <a:ext uri="{FF2B5EF4-FFF2-40B4-BE49-F238E27FC236}">
                <a16:creationId xmlns:a16="http://schemas.microsoft.com/office/drawing/2014/main" id="{1259E847-CD42-4637-A422-26E55FB11C17}"/>
              </a:ext>
            </a:extLst>
          </p:cNvPr>
          <p:cNvSpPr>
            <a:spLocks noGrp="1"/>
          </p:cNvSpPr>
          <p:nvPr>
            <p:ph type="sldNum" sz="quarter" idx="3"/>
          </p:nvPr>
        </p:nvSpPr>
        <p:spPr>
          <a:xfrm>
            <a:off x="3850444" y="9428584"/>
            <a:ext cx="2945659" cy="496332"/>
          </a:xfrm>
          <a:prstGeom prst="rect">
            <a:avLst/>
          </a:prstGeom>
        </p:spPr>
        <p:txBody>
          <a:bodyPr vert="horz" wrap="square" lIns="89148" tIns="44574" rIns="89148" bIns="44574" numCol="1" anchor="b" anchorCtr="0" compatLnSpc="1">
            <a:prstTxWarp prst="textNoShape">
              <a:avLst/>
            </a:prstTxWarp>
          </a:bodyPr>
          <a:lstStyle>
            <a:lvl1pPr algn="r">
              <a:defRPr sz="1100"/>
            </a:lvl1pPr>
          </a:lstStyle>
          <a:p>
            <a:fld id="{1A8F0EC7-B184-41D2-A595-5C2C0E0D8BDF}" type="slidenum">
              <a:rPr lang="fr-FR" altLang="en-US"/>
              <a:pPr/>
              <a:t>‹#›</a:t>
            </a:fld>
            <a:endParaRPr lang="fr-F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9T06:24:23.23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9T06:25:50.006"/>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291 1,'1'0,"0"0,0 0,0 1,0-1,0 1,-1-1,1 1,0-1,0 1,0-1,0 1,0 0,-1-1,1 1,0 0,-1 0,1 0,-1-1,1 1,0 0,-1 0,0 0,1 0,-1 0,0 0,1 0,-1 1,6 31,-6-30,1 22,-2-1,0 0,-2 0,-1 0,-1-1,0 1,-7 13,-9 27,13-44,2 0,0 1,1 0,1 0,-1 13,0 14,-3-1,-12 44,-2 12,9-31,4 0,3 1,3 27,4 464,-3-534,-1 1,-1-1,-2 0,-9 27,-8 40,20-69,1 0,1-1,3 27,-1-29,0 1,-2-1,-1 1,-4 18,1-24,-2 0,-6 15,-12 40,14-33,6-26,1 0,0 0,1 0,1 1,0-1,2 1,0 15,0-31,0-1,0 0,1 1,-1-1,0 0,0 1,0-1,1 0,-1 0,0 1,0-1,1 0,-1 0,0 1,1-1,-1 0,0 0,0 0,1 1,-1-1,0 0,1 0,-1 0,1 0,-1 0,0 0,1 0,-1 0,0 0,1 0,-1 0,0 0,1 0,-1 0,1 0,-1 0,0 0,1-1,-1 1,0 0,1 0,-1 0,0 0,0-1,1 1,-1 0,0 0,0-1,1 1,-1 0,0-1,0 1,1 0,-1-1,0 1,18-17,24-30,4-4,2 1,17-11,0 10,3 3,1 3,3 2,1 4,17-4,94-33,116-30,-176 59,-1-6,54-35,-111 55,-53 26,0-1,-1-1,1 0,-2-1,1 0,-1-1,7-10,16-20,15-28,-10 15,-24 35,1 1,1 1,9-7,-11 11,0 0,-1-2,-1 0,-1 0,5-8,-6 7,1 1,1 0,0 1,1 0,4-1,40-45,-45 46,1 1,0 1,1 0,0 1,0 1,7-3,1-1,-13 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9T06:26:25.816"/>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6292,'3'-1,"0"1,1-1,-2 1,2 0,-2-1,2-1,-2 1,1 0,-1 0,2-1,-1 0,-1 0,0 1,0-1,1-1,0 1,7-9,-1 1,0-1,1-3,4-5,15-13,2 0,1 3,12-7,-5 2,-4 7,1 1,1 3,39-21,-58 35,17-13,-1-1,-1-2,16-18,-6 7,22-13,-20 16,6-8,10-10,7 9,-53 34,0 0,-1-2,0 0,0-1,-1 0,0-1,19-25,-2-3,14-25,10-11,-21 36,2 2,2 1,10-6,-37 34,194-189,-172 167,0-2,-3-2,-1 0,-2-2,1-5,172-270,-164 253,-1-1,19-50,44-132,-46 111,-8 38,3 2,6 2,3 1,-9 14,31-45,5 4,5 3,5 5,25-17,29-33,-27 30,24-14,-31 31,13-23,63-64,68-70,-177 182,-14 19,4 4,1 3,4 2,1 4,3 4,49-22,116-52,-161 79,35-28,17-10,-25 26,2 5,69-19,-125 46,-1-1,33-23,-16 8,-47 29,0-1,1 3,0 1,0 0,1 2,18-2,44-3,33 3,10-1,343-44,264-72,-582 95,1 7,76 0,-119 19,2 4,-2 5,89 17,68 17,74-6,-254-29,75-8,-125 1,0-2,1-2,-2-3,0 0,5-4,38-15,24-10,1 4,2 5,8 4,4 5,-84 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F27E75E-7B32-4185-9147-58DF5A8781EF}"/>
              </a:ext>
            </a:extLst>
          </p:cNvPr>
          <p:cNvSpPr>
            <a:spLocks noGrp="1"/>
          </p:cNvSpPr>
          <p:nvPr>
            <p:ph type="hdr" sz="quarter"/>
          </p:nvPr>
        </p:nvSpPr>
        <p:spPr>
          <a:xfrm>
            <a:off x="1" y="1"/>
            <a:ext cx="2945659" cy="496332"/>
          </a:xfrm>
          <a:prstGeom prst="rect">
            <a:avLst/>
          </a:prstGeom>
        </p:spPr>
        <p:txBody>
          <a:bodyPr vert="horz" lIns="89148" tIns="44574" rIns="89148" bIns="44574" rtlCol="0"/>
          <a:lstStyle>
            <a:lvl1pPr algn="l">
              <a:defRPr sz="1100"/>
            </a:lvl1pPr>
          </a:lstStyle>
          <a:p>
            <a:pPr>
              <a:defRPr/>
            </a:pPr>
            <a:endParaRPr lang="fr-FR"/>
          </a:p>
        </p:txBody>
      </p:sp>
      <p:sp>
        <p:nvSpPr>
          <p:cNvPr id="3" name="Espace réservé de la date 2">
            <a:extLst>
              <a:ext uri="{FF2B5EF4-FFF2-40B4-BE49-F238E27FC236}">
                <a16:creationId xmlns:a16="http://schemas.microsoft.com/office/drawing/2014/main" id="{0BA0C817-DE7E-4EC0-8E25-8F5EBCA3F52F}"/>
              </a:ext>
            </a:extLst>
          </p:cNvPr>
          <p:cNvSpPr>
            <a:spLocks noGrp="1"/>
          </p:cNvSpPr>
          <p:nvPr>
            <p:ph type="dt" idx="1"/>
          </p:nvPr>
        </p:nvSpPr>
        <p:spPr>
          <a:xfrm>
            <a:off x="3850444" y="1"/>
            <a:ext cx="2945659" cy="496332"/>
          </a:xfrm>
          <a:prstGeom prst="rect">
            <a:avLst/>
          </a:prstGeom>
        </p:spPr>
        <p:txBody>
          <a:bodyPr vert="horz" lIns="89148" tIns="44574" rIns="89148" bIns="44574" rtlCol="0"/>
          <a:lstStyle>
            <a:lvl1pPr algn="r">
              <a:defRPr sz="1100"/>
            </a:lvl1pPr>
          </a:lstStyle>
          <a:p>
            <a:pPr>
              <a:defRPr/>
            </a:pPr>
            <a:fld id="{9C0761C6-18BF-49B3-A53A-68C3C0437A14}" type="datetimeFigureOut">
              <a:rPr lang="fr-FR"/>
              <a:pPr>
                <a:defRPr/>
              </a:pPr>
              <a:t>22/05/2022</a:t>
            </a:fld>
            <a:endParaRPr lang="fr-FR"/>
          </a:p>
        </p:txBody>
      </p:sp>
      <p:sp>
        <p:nvSpPr>
          <p:cNvPr id="4" name="Espace réservé de l'image des diapositives 3">
            <a:extLst>
              <a:ext uri="{FF2B5EF4-FFF2-40B4-BE49-F238E27FC236}">
                <a16:creationId xmlns:a16="http://schemas.microsoft.com/office/drawing/2014/main" id="{CB5C9CD6-4388-471C-B90D-49959EDD26FE}"/>
              </a:ext>
            </a:extLst>
          </p:cNvPr>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89148" tIns="44574" rIns="89148" bIns="44574" rtlCol="0" anchor="ctr"/>
          <a:lstStyle/>
          <a:p>
            <a:pPr lvl="0"/>
            <a:endParaRPr lang="fr-FR" noProof="0"/>
          </a:p>
        </p:txBody>
      </p:sp>
      <p:sp>
        <p:nvSpPr>
          <p:cNvPr id="5" name="Espace réservé des commentaires 4">
            <a:extLst>
              <a:ext uri="{FF2B5EF4-FFF2-40B4-BE49-F238E27FC236}">
                <a16:creationId xmlns:a16="http://schemas.microsoft.com/office/drawing/2014/main" id="{3B3BE5FC-4296-468C-A371-362075BB455D}"/>
              </a:ext>
            </a:extLst>
          </p:cNvPr>
          <p:cNvSpPr>
            <a:spLocks noGrp="1"/>
          </p:cNvSpPr>
          <p:nvPr>
            <p:ph type="body" sz="quarter" idx="3"/>
          </p:nvPr>
        </p:nvSpPr>
        <p:spPr>
          <a:xfrm>
            <a:off x="679768" y="4715154"/>
            <a:ext cx="5438140" cy="4466987"/>
          </a:xfrm>
          <a:prstGeom prst="rect">
            <a:avLst/>
          </a:prstGeom>
        </p:spPr>
        <p:txBody>
          <a:bodyPr vert="horz" lIns="89148" tIns="44574" rIns="89148" bIns="4457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E511EFC-B51E-4566-9279-029E17748E9E}"/>
              </a:ext>
            </a:extLst>
          </p:cNvPr>
          <p:cNvSpPr>
            <a:spLocks noGrp="1"/>
          </p:cNvSpPr>
          <p:nvPr>
            <p:ph type="ftr" sz="quarter" idx="4"/>
          </p:nvPr>
        </p:nvSpPr>
        <p:spPr>
          <a:xfrm>
            <a:off x="1" y="9428584"/>
            <a:ext cx="2945659" cy="496332"/>
          </a:xfrm>
          <a:prstGeom prst="rect">
            <a:avLst/>
          </a:prstGeom>
        </p:spPr>
        <p:txBody>
          <a:bodyPr vert="horz" lIns="89148" tIns="44574" rIns="89148" bIns="44574" rtlCol="0" anchor="b"/>
          <a:lstStyle>
            <a:lvl1pPr algn="l">
              <a:defRPr sz="1100"/>
            </a:lvl1pPr>
          </a:lstStyle>
          <a:p>
            <a:pPr>
              <a:defRPr/>
            </a:pPr>
            <a:endParaRPr lang="fr-FR"/>
          </a:p>
        </p:txBody>
      </p:sp>
      <p:sp>
        <p:nvSpPr>
          <p:cNvPr id="7" name="Espace réservé du numéro de diapositive 6">
            <a:extLst>
              <a:ext uri="{FF2B5EF4-FFF2-40B4-BE49-F238E27FC236}">
                <a16:creationId xmlns:a16="http://schemas.microsoft.com/office/drawing/2014/main" id="{6FCABBBA-FD4D-4F03-89EB-4BC105ED9505}"/>
              </a:ext>
            </a:extLst>
          </p:cNvPr>
          <p:cNvSpPr>
            <a:spLocks noGrp="1"/>
          </p:cNvSpPr>
          <p:nvPr>
            <p:ph type="sldNum" sz="quarter" idx="5"/>
          </p:nvPr>
        </p:nvSpPr>
        <p:spPr>
          <a:xfrm>
            <a:off x="3850444" y="9428584"/>
            <a:ext cx="2945659" cy="496332"/>
          </a:xfrm>
          <a:prstGeom prst="rect">
            <a:avLst/>
          </a:prstGeom>
        </p:spPr>
        <p:txBody>
          <a:bodyPr vert="horz" wrap="square" lIns="89148" tIns="44574" rIns="89148" bIns="44574" numCol="1" anchor="b" anchorCtr="0" compatLnSpc="1">
            <a:prstTxWarp prst="textNoShape">
              <a:avLst/>
            </a:prstTxWarp>
          </a:bodyPr>
          <a:lstStyle>
            <a:lvl1pPr algn="r">
              <a:defRPr sz="1100"/>
            </a:lvl1pPr>
          </a:lstStyle>
          <a:p>
            <a:fld id="{AAC9AA59-0248-4ACB-BD8B-DE1049B0BA0D}" type="slidenum">
              <a:rPr lang="fr-FR" altLang="fr-FR"/>
              <a:pPr/>
              <a:t>‹#›</a:t>
            </a:fld>
            <a:endParaRPr lang="fr-FR" alt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C9AA59-0248-4ACB-BD8B-DE1049B0BA0D}" type="slidenum">
              <a:rPr lang="fr-FR" altLang="fr-FR" smtClean="0"/>
              <a:pPr/>
              <a:t>1</a:t>
            </a:fld>
            <a:endParaRPr lang="fr-FR" altLang="fr-FR" dirty="0"/>
          </a:p>
        </p:txBody>
      </p:sp>
    </p:spTree>
    <p:extLst>
      <p:ext uri="{BB962C8B-B14F-4D97-AF65-F5344CB8AC3E}">
        <p14:creationId xmlns:p14="http://schemas.microsoft.com/office/powerpoint/2010/main" val="394665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2F7B19A3-DC35-473B-8FBB-88D4CFC9B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a:extLst>
              <a:ext uri="{FF2B5EF4-FFF2-40B4-BE49-F238E27FC236}">
                <a16:creationId xmlns:a16="http://schemas.microsoft.com/office/drawing/2014/main" id="{92E17DEE-310E-4F94-9C0F-AEC8F5A6F6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68612" name="Espace réservé du numéro de diapositive 3">
            <a:extLst>
              <a:ext uri="{FF2B5EF4-FFF2-40B4-BE49-F238E27FC236}">
                <a16:creationId xmlns:a16="http://schemas.microsoft.com/office/drawing/2014/main" id="{C2659F3C-19E8-4C6E-88E6-CF2DE1AE97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24332" indent="-278589">
              <a:defRPr>
                <a:solidFill>
                  <a:schemeClr val="tx1"/>
                </a:solidFill>
                <a:latin typeface="Calibri" panose="020F0502020204030204" pitchFamily="34" charset="0"/>
                <a:ea typeface="MS PGothic" panose="020B0600070205080204" pitchFamily="34" charset="-128"/>
              </a:defRPr>
            </a:lvl2pPr>
            <a:lvl3pPr marL="1114358" indent="-222872">
              <a:defRPr>
                <a:solidFill>
                  <a:schemeClr val="tx1"/>
                </a:solidFill>
                <a:latin typeface="Calibri" panose="020F0502020204030204" pitchFamily="34" charset="0"/>
                <a:ea typeface="MS PGothic" panose="020B0600070205080204" pitchFamily="34" charset="-128"/>
              </a:defRPr>
            </a:lvl3pPr>
            <a:lvl4pPr marL="1560101" indent="-222872">
              <a:defRPr>
                <a:solidFill>
                  <a:schemeClr val="tx1"/>
                </a:solidFill>
                <a:latin typeface="Calibri" panose="020F0502020204030204" pitchFamily="34" charset="0"/>
                <a:ea typeface="MS PGothic" panose="020B0600070205080204" pitchFamily="34" charset="-128"/>
              </a:defRPr>
            </a:lvl4pPr>
            <a:lvl5pPr marL="2005844" indent="-222872">
              <a:defRPr>
                <a:solidFill>
                  <a:schemeClr val="tx1"/>
                </a:solidFill>
                <a:latin typeface="Calibri" panose="020F0502020204030204" pitchFamily="34" charset="0"/>
                <a:ea typeface="MS PGothic" panose="020B0600070205080204" pitchFamily="34" charset="-128"/>
              </a:defRPr>
            </a:lvl5pPr>
            <a:lvl6pPr marL="2451587" indent="-2228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897332" indent="-2228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43075" indent="-2228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788818" indent="-2228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6D1106-DA09-4715-A627-928138FC6C37}" type="slidenum">
              <a:rPr lang="fr-FR" altLang="fr-FR"/>
              <a:pPr/>
              <a:t>15</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C9309D-2974-41FB-B5D8-0B540AF25D72}"/>
              </a:ext>
            </a:extLst>
          </p:cNvPr>
          <p:cNvSpPr>
            <a:spLocks noGrp="1"/>
          </p:cNvSpPr>
          <p:nvPr>
            <p:ph type="dt" sz="half" idx="10"/>
          </p:nvPr>
        </p:nvSpPr>
        <p:spPr/>
        <p:txBody>
          <a:bodyPr/>
          <a:lstStyle>
            <a:lvl1pPr>
              <a:defRPr/>
            </a:lvl1pPr>
          </a:lstStyle>
          <a:p>
            <a:pPr>
              <a:defRPr/>
            </a:pPr>
            <a:fld id="{45E93A08-C08D-46E5-97B4-8FBBBAC85619}" type="datetime1">
              <a:rPr lang="en-GB" altLang="fr-FR"/>
              <a:pPr>
                <a:defRPr/>
              </a:pPr>
              <a:t>22/05/2022</a:t>
            </a:fld>
            <a:endParaRPr lang="en-GB" altLang="fr-FR"/>
          </a:p>
        </p:txBody>
      </p:sp>
      <p:sp>
        <p:nvSpPr>
          <p:cNvPr id="5" name="Footer Placeholder 4">
            <a:extLst>
              <a:ext uri="{FF2B5EF4-FFF2-40B4-BE49-F238E27FC236}">
                <a16:creationId xmlns:a16="http://schemas.microsoft.com/office/drawing/2014/main" id="{CFC594BB-95E4-4D24-A1AA-48D413F4794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64B79B8-8FA8-4BD2-8B08-67AE554D7BC1}"/>
              </a:ext>
            </a:extLst>
          </p:cNvPr>
          <p:cNvSpPr>
            <a:spLocks noGrp="1"/>
          </p:cNvSpPr>
          <p:nvPr>
            <p:ph type="sldNum" sz="quarter" idx="12"/>
          </p:nvPr>
        </p:nvSpPr>
        <p:spPr/>
        <p:txBody>
          <a:bodyPr/>
          <a:lstStyle>
            <a:lvl1pPr>
              <a:defRPr/>
            </a:lvl1pPr>
          </a:lstStyle>
          <a:p>
            <a:fld id="{288726CA-092F-4903-B4B1-E527C793877C}" type="slidenum">
              <a:rPr lang="en-GB" altLang="fr-FR"/>
              <a:pPr/>
              <a:t>‹#›</a:t>
            </a:fld>
            <a:endParaRPr lang="en-GB" altLang="fr-FR"/>
          </a:p>
        </p:txBody>
      </p:sp>
    </p:spTree>
    <p:extLst>
      <p:ext uri="{BB962C8B-B14F-4D97-AF65-F5344CB8AC3E}">
        <p14:creationId xmlns:p14="http://schemas.microsoft.com/office/powerpoint/2010/main" val="305431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7F39D-9079-4807-887A-DAD63AED71E4}"/>
              </a:ext>
            </a:extLst>
          </p:cNvPr>
          <p:cNvSpPr>
            <a:spLocks noGrp="1"/>
          </p:cNvSpPr>
          <p:nvPr>
            <p:ph type="dt" sz="half" idx="10"/>
          </p:nvPr>
        </p:nvSpPr>
        <p:spPr/>
        <p:txBody>
          <a:bodyPr/>
          <a:lstStyle>
            <a:lvl1pPr>
              <a:defRPr/>
            </a:lvl1pPr>
          </a:lstStyle>
          <a:p>
            <a:pPr>
              <a:defRPr/>
            </a:pPr>
            <a:fld id="{28A0C0E6-B0E8-42B5-8FB1-69B20BE1E152}" type="datetime1">
              <a:rPr lang="en-GB" altLang="fr-FR"/>
              <a:pPr>
                <a:defRPr/>
              </a:pPr>
              <a:t>22/05/2022</a:t>
            </a:fld>
            <a:endParaRPr lang="en-GB" altLang="fr-FR"/>
          </a:p>
        </p:txBody>
      </p:sp>
      <p:sp>
        <p:nvSpPr>
          <p:cNvPr id="5" name="Footer Placeholder 4">
            <a:extLst>
              <a:ext uri="{FF2B5EF4-FFF2-40B4-BE49-F238E27FC236}">
                <a16:creationId xmlns:a16="http://schemas.microsoft.com/office/drawing/2014/main" id="{8014D3D9-F9F5-4C00-8EB6-41B126499B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0353210-A7A2-41F5-A62D-94E0823E5ABF}"/>
              </a:ext>
            </a:extLst>
          </p:cNvPr>
          <p:cNvSpPr>
            <a:spLocks noGrp="1"/>
          </p:cNvSpPr>
          <p:nvPr>
            <p:ph type="sldNum" sz="quarter" idx="12"/>
          </p:nvPr>
        </p:nvSpPr>
        <p:spPr/>
        <p:txBody>
          <a:bodyPr/>
          <a:lstStyle>
            <a:lvl1pPr>
              <a:defRPr/>
            </a:lvl1pPr>
          </a:lstStyle>
          <a:p>
            <a:fld id="{96285BC2-4D8D-434F-8AB4-75A2C4907AFD}" type="slidenum">
              <a:rPr lang="en-GB" altLang="fr-FR"/>
              <a:pPr/>
              <a:t>‹#›</a:t>
            </a:fld>
            <a:endParaRPr lang="en-GB" altLang="fr-FR"/>
          </a:p>
        </p:txBody>
      </p:sp>
    </p:spTree>
    <p:extLst>
      <p:ext uri="{BB962C8B-B14F-4D97-AF65-F5344CB8AC3E}">
        <p14:creationId xmlns:p14="http://schemas.microsoft.com/office/powerpoint/2010/main" val="79583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01970-E8CE-46F8-B11A-A6DC351BEB61}"/>
              </a:ext>
            </a:extLst>
          </p:cNvPr>
          <p:cNvSpPr>
            <a:spLocks noGrp="1"/>
          </p:cNvSpPr>
          <p:nvPr>
            <p:ph type="dt" sz="half" idx="10"/>
          </p:nvPr>
        </p:nvSpPr>
        <p:spPr/>
        <p:txBody>
          <a:bodyPr/>
          <a:lstStyle>
            <a:lvl1pPr>
              <a:defRPr/>
            </a:lvl1pPr>
          </a:lstStyle>
          <a:p>
            <a:pPr>
              <a:defRPr/>
            </a:pPr>
            <a:fld id="{EAF01F17-0199-4CA2-9DB6-17D1915DB110}" type="datetime1">
              <a:rPr lang="en-GB" altLang="fr-FR"/>
              <a:pPr>
                <a:defRPr/>
              </a:pPr>
              <a:t>22/05/2022</a:t>
            </a:fld>
            <a:endParaRPr lang="en-GB" altLang="fr-FR"/>
          </a:p>
        </p:txBody>
      </p:sp>
      <p:sp>
        <p:nvSpPr>
          <p:cNvPr id="5" name="Footer Placeholder 4">
            <a:extLst>
              <a:ext uri="{FF2B5EF4-FFF2-40B4-BE49-F238E27FC236}">
                <a16:creationId xmlns:a16="http://schemas.microsoft.com/office/drawing/2014/main" id="{D288C347-1EA1-42F9-857D-DCEF9F9165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F9E49A-5E25-4AC0-8EA3-63EA79F34B02}"/>
              </a:ext>
            </a:extLst>
          </p:cNvPr>
          <p:cNvSpPr>
            <a:spLocks noGrp="1"/>
          </p:cNvSpPr>
          <p:nvPr>
            <p:ph type="sldNum" sz="quarter" idx="12"/>
          </p:nvPr>
        </p:nvSpPr>
        <p:spPr/>
        <p:txBody>
          <a:bodyPr/>
          <a:lstStyle>
            <a:lvl1pPr>
              <a:defRPr/>
            </a:lvl1pPr>
          </a:lstStyle>
          <a:p>
            <a:fld id="{A848ACE2-6AEE-4C97-8882-C4253E1839D1}" type="slidenum">
              <a:rPr lang="en-GB" altLang="fr-FR"/>
              <a:pPr/>
              <a:t>‹#›</a:t>
            </a:fld>
            <a:endParaRPr lang="en-GB" altLang="fr-FR"/>
          </a:p>
        </p:txBody>
      </p:sp>
    </p:spTree>
    <p:extLst>
      <p:ext uri="{BB962C8B-B14F-4D97-AF65-F5344CB8AC3E}">
        <p14:creationId xmlns:p14="http://schemas.microsoft.com/office/powerpoint/2010/main" val="74058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727FE-C7A6-413D-83A2-89C109DC3AA5}"/>
              </a:ext>
            </a:extLst>
          </p:cNvPr>
          <p:cNvSpPr>
            <a:spLocks noGrp="1"/>
          </p:cNvSpPr>
          <p:nvPr>
            <p:ph type="dt" sz="half" idx="10"/>
          </p:nvPr>
        </p:nvSpPr>
        <p:spPr/>
        <p:txBody>
          <a:bodyPr/>
          <a:lstStyle>
            <a:lvl1pPr>
              <a:defRPr/>
            </a:lvl1pPr>
          </a:lstStyle>
          <a:p>
            <a:pPr>
              <a:defRPr/>
            </a:pPr>
            <a:fld id="{44A9A965-7F89-46EE-A774-FF51AE7DD484}" type="datetime1">
              <a:rPr lang="en-GB" altLang="fr-FR"/>
              <a:pPr>
                <a:defRPr/>
              </a:pPr>
              <a:t>22/05/2022</a:t>
            </a:fld>
            <a:endParaRPr lang="en-GB" altLang="fr-FR"/>
          </a:p>
        </p:txBody>
      </p:sp>
      <p:sp>
        <p:nvSpPr>
          <p:cNvPr id="5" name="Footer Placeholder 4">
            <a:extLst>
              <a:ext uri="{FF2B5EF4-FFF2-40B4-BE49-F238E27FC236}">
                <a16:creationId xmlns:a16="http://schemas.microsoft.com/office/drawing/2014/main" id="{B11B793D-42E1-4CDC-9B7A-BC96A1C26F2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B9DD638-FCED-41D8-B21D-159A978A88E4}"/>
              </a:ext>
            </a:extLst>
          </p:cNvPr>
          <p:cNvSpPr>
            <a:spLocks noGrp="1"/>
          </p:cNvSpPr>
          <p:nvPr>
            <p:ph type="sldNum" sz="quarter" idx="12"/>
          </p:nvPr>
        </p:nvSpPr>
        <p:spPr/>
        <p:txBody>
          <a:bodyPr/>
          <a:lstStyle>
            <a:lvl1pPr>
              <a:defRPr/>
            </a:lvl1pPr>
          </a:lstStyle>
          <a:p>
            <a:fld id="{BFD233C9-0C0F-49A6-B782-E961F9B2E65B}" type="slidenum">
              <a:rPr lang="en-GB" altLang="fr-FR"/>
              <a:pPr/>
              <a:t>‹#›</a:t>
            </a:fld>
            <a:endParaRPr lang="en-GB" altLang="fr-FR"/>
          </a:p>
        </p:txBody>
      </p:sp>
    </p:spTree>
    <p:extLst>
      <p:ext uri="{BB962C8B-B14F-4D97-AF65-F5344CB8AC3E}">
        <p14:creationId xmlns:p14="http://schemas.microsoft.com/office/powerpoint/2010/main" val="3047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3038C-1301-40D6-802A-A0AE27EC50C3}"/>
              </a:ext>
            </a:extLst>
          </p:cNvPr>
          <p:cNvSpPr>
            <a:spLocks noGrp="1"/>
          </p:cNvSpPr>
          <p:nvPr>
            <p:ph type="dt" sz="half" idx="10"/>
          </p:nvPr>
        </p:nvSpPr>
        <p:spPr/>
        <p:txBody>
          <a:bodyPr/>
          <a:lstStyle>
            <a:lvl1pPr>
              <a:defRPr/>
            </a:lvl1pPr>
          </a:lstStyle>
          <a:p>
            <a:pPr>
              <a:defRPr/>
            </a:pPr>
            <a:fld id="{9FB365AD-518F-4C8C-A4D5-ED247579FC4F}" type="datetime1">
              <a:rPr lang="en-GB" altLang="fr-FR"/>
              <a:pPr>
                <a:defRPr/>
              </a:pPr>
              <a:t>22/05/2022</a:t>
            </a:fld>
            <a:endParaRPr lang="en-GB" altLang="fr-FR"/>
          </a:p>
        </p:txBody>
      </p:sp>
      <p:sp>
        <p:nvSpPr>
          <p:cNvPr id="5" name="Footer Placeholder 4">
            <a:extLst>
              <a:ext uri="{FF2B5EF4-FFF2-40B4-BE49-F238E27FC236}">
                <a16:creationId xmlns:a16="http://schemas.microsoft.com/office/drawing/2014/main" id="{59F72315-0122-4B52-B329-52E3218D052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3F7CF9D-7EA2-4B6F-975C-2DEDAE49EB23}"/>
              </a:ext>
            </a:extLst>
          </p:cNvPr>
          <p:cNvSpPr>
            <a:spLocks noGrp="1"/>
          </p:cNvSpPr>
          <p:nvPr>
            <p:ph type="sldNum" sz="quarter" idx="12"/>
          </p:nvPr>
        </p:nvSpPr>
        <p:spPr/>
        <p:txBody>
          <a:bodyPr/>
          <a:lstStyle>
            <a:lvl1pPr>
              <a:defRPr/>
            </a:lvl1pPr>
          </a:lstStyle>
          <a:p>
            <a:fld id="{8192D1E9-9034-4248-BDE6-1F675CC612AB}" type="slidenum">
              <a:rPr lang="en-GB" altLang="fr-FR"/>
              <a:pPr/>
              <a:t>‹#›</a:t>
            </a:fld>
            <a:endParaRPr lang="en-GB" altLang="fr-FR"/>
          </a:p>
        </p:txBody>
      </p:sp>
    </p:spTree>
    <p:extLst>
      <p:ext uri="{BB962C8B-B14F-4D97-AF65-F5344CB8AC3E}">
        <p14:creationId xmlns:p14="http://schemas.microsoft.com/office/powerpoint/2010/main" val="144638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D1ED3AA-83EE-441D-8C60-BA410CA19366}"/>
              </a:ext>
            </a:extLst>
          </p:cNvPr>
          <p:cNvSpPr>
            <a:spLocks noGrp="1"/>
          </p:cNvSpPr>
          <p:nvPr>
            <p:ph type="dt" sz="half" idx="10"/>
          </p:nvPr>
        </p:nvSpPr>
        <p:spPr/>
        <p:txBody>
          <a:bodyPr/>
          <a:lstStyle>
            <a:lvl1pPr>
              <a:defRPr/>
            </a:lvl1pPr>
          </a:lstStyle>
          <a:p>
            <a:pPr>
              <a:defRPr/>
            </a:pPr>
            <a:fld id="{FBAEC2A0-771E-4A76-8A18-6BBA92D2CBA2}" type="datetime1">
              <a:rPr lang="en-GB" altLang="fr-FR"/>
              <a:pPr>
                <a:defRPr/>
              </a:pPr>
              <a:t>22/05/2022</a:t>
            </a:fld>
            <a:endParaRPr lang="en-GB" altLang="fr-FR"/>
          </a:p>
        </p:txBody>
      </p:sp>
      <p:sp>
        <p:nvSpPr>
          <p:cNvPr id="6" name="Footer Placeholder 4">
            <a:extLst>
              <a:ext uri="{FF2B5EF4-FFF2-40B4-BE49-F238E27FC236}">
                <a16:creationId xmlns:a16="http://schemas.microsoft.com/office/drawing/2014/main" id="{3240EF18-0259-4B90-9A17-5BE789BBD9D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3D32196-6F10-45A6-BFD4-73CE99801716}"/>
              </a:ext>
            </a:extLst>
          </p:cNvPr>
          <p:cNvSpPr>
            <a:spLocks noGrp="1"/>
          </p:cNvSpPr>
          <p:nvPr>
            <p:ph type="sldNum" sz="quarter" idx="12"/>
          </p:nvPr>
        </p:nvSpPr>
        <p:spPr/>
        <p:txBody>
          <a:bodyPr/>
          <a:lstStyle>
            <a:lvl1pPr>
              <a:defRPr/>
            </a:lvl1pPr>
          </a:lstStyle>
          <a:p>
            <a:fld id="{A4C0C280-638F-4346-BD53-D92DB8E4AAEC}" type="slidenum">
              <a:rPr lang="en-GB" altLang="fr-FR"/>
              <a:pPr/>
              <a:t>‹#›</a:t>
            </a:fld>
            <a:endParaRPr lang="en-GB" altLang="fr-FR"/>
          </a:p>
        </p:txBody>
      </p:sp>
    </p:spTree>
    <p:extLst>
      <p:ext uri="{BB962C8B-B14F-4D97-AF65-F5344CB8AC3E}">
        <p14:creationId xmlns:p14="http://schemas.microsoft.com/office/powerpoint/2010/main" val="93592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0A351D3-F0ED-4F4C-A0E4-6940A525FD99}"/>
              </a:ext>
            </a:extLst>
          </p:cNvPr>
          <p:cNvSpPr>
            <a:spLocks noGrp="1"/>
          </p:cNvSpPr>
          <p:nvPr>
            <p:ph type="dt" sz="half" idx="10"/>
          </p:nvPr>
        </p:nvSpPr>
        <p:spPr/>
        <p:txBody>
          <a:bodyPr/>
          <a:lstStyle>
            <a:lvl1pPr>
              <a:defRPr/>
            </a:lvl1pPr>
          </a:lstStyle>
          <a:p>
            <a:pPr>
              <a:defRPr/>
            </a:pPr>
            <a:fld id="{7E2F4C8D-4F2A-4871-B0EC-08E6AC727F69}" type="datetime1">
              <a:rPr lang="en-GB" altLang="fr-FR"/>
              <a:pPr>
                <a:defRPr/>
              </a:pPr>
              <a:t>22/05/2022</a:t>
            </a:fld>
            <a:endParaRPr lang="en-GB" altLang="fr-FR"/>
          </a:p>
        </p:txBody>
      </p:sp>
      <p:sp>
        <p:nvSpPr>
          <p:cNvPr id="8" name="Footer Placeholder 4">
            <a:extLst>
              <a:ext uri="{FF2B5EF4-FFF2-40B4-BE49-F238E27FC236}">
                <a16:creationId xmlns:a16="http://schemas.microsoft.com/office/drawing/2014/main" id="{AC1EA384-6B39-4A5F-85CA-E3872BFF0FA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4B9E7A6-76D9-414E-8893-B3A73746BCAE}"/>
              </a:ext>
            </a:extLst>
          </p:cNvPr>
          <p:cNvSpPr>
            <a:spLocks noGrp="1"/>
          </p:cNvSpPr>
          <p:nvPr>
            <p:ph type="sldNum" sz="quarter" idx="12"/>
          </p:nvPr>
        </p:nvSpPr>
        <p:spPr/>
        <p:txBody>
          <a:bodyPr/>
          <a:lstStyle>
            <a:lvl1pPr>
              <a:defRPr/>
            </a:lvl1pPr>
          </a:lstStyle>
          <a:p>
            <a:fld id="{2F6A1FE8-8293-4B08-9343-38DA99066B26}" type="slidenum">
              <a:rPr lang="en-GB" altLang="fr-FR"/>
              <a:pPr/>
              <a:t>‹#›</a:t>
            </a:fld>
            <a:endParaRPr lang="en-GB" altLang="fr-FR"/>
          </a:p>
        </p:txBody>
      </p:sp>
    </p:spTree>
    <p:extLst>
      <p:ext uri="{BB962C8B-B14F-4D97-AF65-F5344CB8AC3E}">
        <p14:creationId xmlns:p14="http://schemas.microsoft.com/office/powerpoint/2010/main" val="298296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01EDDE0-97D0-433B-9DBB-903EFC8CC917}"/>
              </a:ext>
            </a:extLst>
          </p:cNvPr>
          <p:cNvSpPr>
            <a:spLocks noGrp="1"/>
          </p:cNvSpPr>
          <p:nvPr>
            <p:ph type="dt" sz="half" idx="10"/>
          </p:nvPr>
        </p:nvSpPr>
        <p:spPr/>
        <p:txBody>
          <a:bodyPr/>
          <a:lstStyle>
            <a:lvl1pPr>
              <a:defRPr/>
            </a:lvl1pPr>
          </a:lstStyle>
          <a:p>
            <a:pPr>
              <a:defRPr/>
            </a:pPr>
            <a:fld id="{5DE41A9A-80BC-4578-A11F-E337D4602C7A}" type="datetime1">
              <a:rPr lang="en-GB" altLang="fr-FR"/>
              <a:pPr>
                <a:defRPr/>
              </a:pPr>
              <a:t>22/05/2022</a:t>
            </a:fld>
            <a:endParaRPr lang="en-GB" altLang="fr-FR"/>
          </a:p>
        </p:txBody>
      </p:sp>
      <p:sp>
        <p:nvSpPr>
          <p:cNvPr id="4" name="Footer Placeholder 4">
            <a:extLst>
              <a:ext uri="{FF2B5EF4-FFF2-40B4-BE49-F238E27FC236}">
                <a16:creationId xmlns:a16="http://schemas.microsoft.com/office/drawing/2014/main" id="{8827F3EE-A329-4322-BE65-E899B1083FB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CF0893E-1523-4D8D-A09A-B6F3720964B8}"/>
              </a:ext>
            </a:extLst>
          </p:cNvPr>
          <p:cNvSpPr>
            <a:spLocks noGrp="1"/>
          </p:cNvSpPr>
          <p:nvPr>
            <p:ph type="sldNum" sz="quarter" idx="12"/>
          </p:nvPr>
        </p:nvSpPr>
        <p:spPr/>
        <p:txBody>
          <a:bodyPr/>
          <a:lstStyle>
            <a:lvl1pPr>
              <a:defRPr/>
            </a:lvl1pPr>
          </a:lstStyle>
          <a:p>
            <a:fld id="{215D0519-188A-47BB-832C-60D2E31861ED}" type="slidenum">
              <a:rPr lang="en-GB" altLang="fr-FR"/>
              <a:pPr/>
              <a:t>‹#›</a:t>
            </a:fld>
            <a:endParaRPr lang="en-GB" altLang="fr-FR"/>
          </a:p>
        </p:txBody>
      </p:sp>
    </p:spTree>
    <p:extLst>
      <p:ext uri="{BB962C8B-B14F-4D97-AF65-F5344CB8AC3E}">
        <p14:creationId xmlns:p14="http://schemas.microsoft.com/office/powerpoint/2010/main" val="15216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6DC885-BD2F-4818-8880-4C1E85B71C7B}"/>
              </a:ext>
            </a:extLst>
          </p:cNvPr>
          <p:cNvSpPr>
            <a:spLocks noGrp="1"/>
          </p:cNvSpPr>
          <p:nvPr>
            <p:ph type="dt" sz="half" idx="10"/>
          </p:nvPr>
        </p:nvSpPr>
        <p:spPr/>
        <p:txBody>
          <a:bodyPr/>
          <a:lstStyle>
            <a:lvl1pPr>
              <a:defRPr/>
            </a:lvl1pPr>
          </a:lstStyle>
          <a:p>
            <a:pPr>
              <a:defRPr/>
            </a:pPr>
            <a:fld id="{312CA85E-B904-4C53-ADFE-E6A4B46E027C}" type="datetime1">
              <a:rPr lang="en-GB" altLang="fr-FR"/>
              <a:pPr>
                <a:defRPr/>
              </a:pPr>
              <a:t>22/05/2022</a:t>
            </a:fld>
            <a:endParaRPr lang="en-GB" altLang="fr-FR"/>
          </a:p>
        </p:txBody>
      </p:sp>
      <p:sp>
        <p:nvSpPr>
          <p:cNvPr id="3" name="Footer Placeholder 4">
            <a:extLst>
              <a:ext uri="{FF2B5EF4-FFF2-40B4-BE49-F238E27FC236}">
                <a16:creationId xmlns:a16="http://schemas.microsoft.com/office/drawing/2014/main" id="{26FFBD86-35DC-47B2-A138-BFCAD9AF613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B08F975-CA07-4D51-9CE5-1CECE02E96E7}"/>
              </a:ext>
            </a:extLst>
          </p:cNvPr>
          <p:cNvSpPr>
            <a:spLocks noGrp="1"/>
          </p:cNvSpPr>
          <p:nvPr>
            <p:ph type="sldNum" sz="quarter" idx="12"/>
          </p:nvPr>
        </p:nvSpPr>
        <p:spPr/>
        <p:txBody>
          <a:bodyPr/>
          <a:lstStyle>
            <a:lvl1pPr>
              <a:defRPr/>
            </a:lvl1pPr>
          </a:lstStyle>
          <a:p>
            <a:fld id="{9CD80BE4-CC07-4565-BB0D-A04B7E555BC1}" type="slidenum">
              <a:rPr lang="en-GB" altLang="fr-FR"/>
              <a:pPr/>
              <a:t>‹#›</a:t>
            </a:fld>
            <a:endParaRPr lang="en-GB" altLang="fr-FR"/>
          </a:p>
        </p:txBody>
      </p:sp>
    </p:spTree>
    <p:extLst>
      <p:ext uri="{BB962C8B-B14F-4D97-AF65-F5344CB8AC3E}">
        <p14:creationId xmlns:p14="http://schemas.microsoft.com/office/powerpoint/2010/main" val="31977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FDD2621-A7DD-43BC-B281-ED08DE4C7E81}"/>
              </a:ext>
            </a:extLst>
          </p:cNvPr>
          <p:cNvSpPr>
            <a:spLocks noGrp="1"/>
          </p:cNvSpPr>
          <p:nvPr>
            <p:ph type="dt" sz="half" idx="10"/>
          </p:nvPr>
        </p:nvSpPr>
        <p:spPr/>
        <p:txBody>
          <a:bodyPr/>
          <a:lstStyle>
            <a:lvl1pPr>
              <a:defRPr/>
            </a:lvl1pPr>
          </a:lstStyle>
          <a:p>
            <a:pPr>
              <a:defRPr/>
            </a:pPr>
            <a:fld id="{08B9A4FB-7F41-4F2A-9CEB-A7992DA376E1}" type="datetime1">
              <a:rPr lang="en-GB" altLang="fr-FR"/>
              <a:pPr>
                <a:defRPr/>
              </a:pPr>
              <a:t>22/05/2022</a:t>
            </a:fld>
            <a:endParaRPr lang="en-GB" altLang="fr-FR"/>
          </a:p>
        </p:txBody>
      </p:sp>
      <p:sp>
        <p:nvSpPr>
          <p:cNvPr id="6" name="Footer Placeholder 4">
            <a:extLst>
              <a:ext uri="{FF2B5EF4-FFF2-40B4-BE49-F238E27FC236}">
                <a16:creationId xmlns:a16="http://schemas.microsoft.com/office/drawing/2014/main" id="{BC0D530C-344D-4F46-A0F1-D538C7F9057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3FB36B0-D74E-452D-B722-CBACD569C4B9}"/>
              </a:ext>
            </a:extLst>
          </p:cNvPr>
          <p:cNvSpPr>
            <a:spLocks noGrp="1"/>
          </p:cNvSpPr>
          <p:nvPr>
            <p:ph type="sldNum" sz="quarter" idx="12"/>
          </p:nvPr>
        </p:nvSpPr>
        <p:spPr/>
        <p:txBody>
          <a:bodyPr/>
          <a:lstStyle>
            <a:lvl1pPr>
              <a:defRPr/>
            </a:lvl1pPr>
          </a:lstStyle>
          <a:p>
            <a:fld id="{6FA30F7D-6C67-46C7-8651-01E17672B1AC}" type="slidenum">
              <a:rPr lang="en-GB" altLang="fr-FR"/>
              <a:pPr/>
              <a:t>‹#›</a:t>
            </a:fld>
            <a:endParaRPr lang="en-GB" altLang="fr-FR"/>
          </a:p>
        </p:txBody>
      </p:sp>
    </p:spTree>
    <p:extLst>
      <p:ext uri="{BB962C8B-B14F-4D97-AF65-F5344CB8AC3E}">
        <p14:creationId xmlns:p14="http://schemas.microsoft.com/office/powerpoint/2010/main" val="122093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D5DD5FD-0DE7-48A9-B46C-897419DAF1C8}"/>
              </a:ext>
            </a:extLst>
          </p:cNvPr>
          <p:cNvSpPr>
            <a:spLocks noGrp="1"/>
          </p:cNvSpPr>
          <p:nvPr>
            <p:ph type="dt" sz="half" idx="10"/>
          </p:nvPr>
        </p:nvSpPr>
        <p:spPr/>
        <p:txBody>
          <a:bodyPr/>
          <a:lstStyle>
            <a:lvl1pPr>
              <a:defRPr/>
            </a:lvl1pPr>
          </a:lstStyle>
          <a:p>
            <a:pPr>
              <a:defRPr/>
            </a:pPr>
            <a:fld id="{149212DF-1DB6-46A7-B270-4760B7D69200}" type="datetime1">
              <a:rPr lang="en-GB" altLang="fr-FR"/>
              <a:pPr>
                <a:defRPr/>
              </a:pPr>
              <a:t>22/05/2022</a:t>
            </a:fld>
            <a:endParaRPr lang="en-GB" altLang="fr-FR"/>
          </a:p>
        </p:txBody>
      </p:sp>
      <p:sp>
        <p:nvSpPr>
          <p:cNvPr id="6" name="Footer Placeholder 4">
            <a:extLst>
              <a:ext uri="{FF2B5EF4-FFF2-40B4-BE49-F238E27FC236}">
                <a16:creationId xmlns:a16="http://schemas.microsoft.com/office/drawing/2014/main" id="{E8165A04-D63D-4D29-87A6-2FBC02F8A71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3B78874-9967-4B77-9192-BCF6C729E3C1}"/>
              </a:ext>
            </a:extLst>
          </p:cNvPr>
          <p:cNvSpPr>
            <a:spLocks noGrp="1"/>
          </p:cNvSpPr>
          <p:nvPr>
            <p:ph type="sldNum" sz="quarter" idx="12"/>
          </p:nvPr>
        </p:nvSpPr>
        <p:spPr/>
        <p:txBody>
          <a:bodyPr/>
          <a:lstStyle>
            <a:lvl1pPr>
              <a:defRPr/>
            </a:lvl1pPr>
          </a:lstStyle>
          <a:p>
            <a:fld id="{CDE3E0A0-97CF-4FF6-A1E2-41232655A724}" type="slidenum">
              <a:rPr lang="en-GB" altLang="fr-FR"/>
              <a:pPr/>
              <a:t>‹#›</a:t>
            </a:fld>
            <a:endParaRPr lang="en-GB" altLang="fr-FR"/>
          </a:p>
        </p:txBody>
      </p:sp>
    </p:spTree>
    <p:extLst>
      <p:ext uri="{BB962C8B-B14F-4D97-AF65-F5344CB8AC3E}">
        <p14:creationId xmlns:p14="http://schemas.microsoft.com/office/powerpoint/2010/main" val="325324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CCC39DF-CF6F-4D8C-9B54-F5124809BD0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en-GB" altLang="fr-FR"/>
          </a:p>
        </p:txBody>
      </p:sp>
      <p:sp>
        <p:nvSpPr>
          <p:cNvPr id="1027" name="Text Placeholder 2">
            <a:extLst>
              <a:ext uri="{FF2B5EF4-FFF2-40B4-BE49-F238E27FC236}">
                <a16:creationId xmlns:a16="http://schemas.microsoft.com/office/drawing/2014/main" id="{A76FEB14-E2DC-44D5-951B-FD0E88E7689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GB" altLang="fr-FR"/>
          </a:p>
        </p:txBody>
      </p:sp>
      <p:sp>
        <p:nvSpPr>
          <p:cNvPr id="4" name="Date Placeholder 3">
            <a:extLst>
              <a:ext uri="{FF2B5EF4-FFF2-40B4-BE49-F238E27FC236}">
                <a16:creationId xmlns:a16="http://schemas.microsoft.com/office/drawing/2014/main" id="{84BFF2A1-22B9-4909-AA0C-05B9F1D07601}"/>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72B1352-9599-4223-98CC-AE7F2720AD0D}" type="datetime1">
              <a:rPr lang="en-GB" altLang="fr-FR"/>
              <a:pPr>
                <a:defRPr/>
              </a:pPr>
              <a:t>22/05/2022</a:t>
            </a:fld>
            <a:endParaRPr lang="en-GB" altLang="fr-FR"/>
          </a:p>
        </p:txBody>
      </p:sp>
      <p:sp>
        <p:nvSpPr>
          <p:cNvPr id="5" name="Footer Placeholder 4">
            <a:extLst>
              <a:ext uri="{FF2B5EF4-FFF2-40B4-BE49-F238E27FC236}">
                <a16:creationId xmlns:a16="http://schemas.microsoft.com/office/drawing/2014/main" id="{8773FB0A-F915-4606-B1DE-884A5241A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GB"/>
          </a:p>
        </p:txBody>
      </p:sp>
      <p:sp>
        <p:nvSpPr>
          <p:cNvPr id="6" name="Slide Number Placeholder 5">
            <a:extLst>
              <a:ext uri="{FF2B5EF4-FFF2-40B4-BE49-F238E27FC236}">
                <a16:creationId xmlns:a16="http://schemas.microsoft.com/office/drawing/2014/main" id="{C522B99E-EA5A-4AD4-921A-3262AC62B80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4D41000-17D9-4EC5-BECD-E41024BE5477}" type="slidenum">
              <a:rPr lang="en-GB" altLang="fr-FR"/>
              <a:pPr/>
              <a:t>‹#›</a:t>
            </a:fld>
            <a:endParaRPr lang="en-GB"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customXml" Target="../ink/ink1.xml"/><Relationship Id="rId7" Type="http://schemas.openxmlformats.org/officeDocument/2006/relationships/image" Target="../media/image1.png"/><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3.emf"/><Relationship Id="rId10" Type="http://schemas.openxmlformats.org/officeDocument/2006/relationships/customXml" Target="../ink/ink3.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hyperlink" Target="https://api.faire.gouv.fr/sites/default/files/2021-02/F-Reception-PAC-Air-Eau.pdf" TargetMode="External"/><Relationship Id="rId3" Type="http://schemas.openxmlformats.org/officeDocument/2006/relationships/hyperlink" Target="http://www.rivieres.info/" TargetMode="External"/><Relationship Id="rId7" Type="http://schemas.openxmlformats.org/officeDocument/2006/relationships/hyperlink" Target="http://infoenergie.eu/riv+ener/batiactu-echanges.pdf" TargetMode="External"/><Relationship Id="rId2" Type="http://schemas.openxmlformats.org/officeDocument/2006/relationships/hyperlink" Target="http://www.infoenergie.eu/" TargetMode="External"/><Relationship Id="rId1" Type="http://schemas.openxmlformats.org/officeDocument/2006/relationships/slideLayout" Target="../slideLayouts/slideLayout2.xml"/><Relationship Id="rId6" Type="http://schemas.openxmlformats.org/officeDocument/2006/relationships/hyperlink" Target="http://infoenergie.eu/goodplanet-echanges.htm" TargetMode="External"/><Relationship Id="rId11" Type="http://schemas.openxmlformats.org/officeDocument/2006/relationships/hyperlink" Target="https://www.goodplanet.info/vdj/lappel-et-la-petition-de-gael-giraud-pour-la-gratuite-des-articles-sur-le-changement-climatique/" TargetMode="External"/><Relationship Id="rId5" Type="http://schemas.openxmlformats.org/officeDocument/2006/relationships/hyperlink" Target="http://infoenergie.eu/chargement/A.htm" TargetMode="External"/><Relationship Id="rId10" Type="http://schemas.openxmlformats.org/officeDocument/2006/relationships/hyperlink" Target="https://api.faire.gouv.fr/sites/default/files/2021-02/F-Receptionr-PAC-Air-Air.pdf" TargetMode="External"/><Relationship Id="rId4" Type="http://schemas.openxmlformats.org/officeDocument/2006/relationships/hyperlink" Target="http://infoenergie.eu/oces/OCES2.pps" TargetMode="External"/><Relationship Id="rId9" Type="http://schemas.openxmlformats.org/officeDocument/2006/relationships/hyperlink" Target="https://api.faire.gouv.fr/sites/default/files/2021-02/F-Reception-PAC-Eau-Eau.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infoenergie.eu/riv+ener/chaines-energetiques-general.htm" TargetMode="External"/><Relationship Id="rId13" Type="http://schemas.openxmlformats.org/officeDocument/2006/relationships/hyperlink" Target="http://www.geoportail.gouv.fr/donnee/51/cartes-ign?c=2.1596887001126497,48.82088410796206&amp;z=0.0027465820312487363&amp;l=GEOGRAPHICALGRIDSYSTEMS.MAPS.3D::GEOPORTAIL:OGC:WMTS==aggregate(1)&amp;permalink=yes" TargetMode="External"/><Relationship Id="rId3" Type="http://schemas.openxmlformats.org/officeDocument/2006/relationships/hyperlink" Target="http://rivieres.info/patri/propre.htm" TargetMode="External"/><Relationship Id="rId7" Type="http://schemas.openxmlformats.org/officeDocument/2006/relationships/hyperlink" Target="http://infoenergie.eu/riv+ener/potentiel.htm" TargetMode="External"/><Relationship Id="rId12" Type="http://schemas.openxmlformats.org/officeDocument/2006/relationships/hyperlink" Target="http://www.infoenergie.eu/riv+ener/LCU_fichiers/ESR-logique-carbone.pdf"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hyperlink" Target="http://infoenergie.eu/riv+ener/energie-sans-riviere/voitures-electriques.htm" TargetMode="External"/><Relationship Id="rId11" Type="http://schemas.openxmlformats.org/officeDocument/2006/relationships/hyperlink" Target="http://infoenergie.eu/riv+ener/LCU_fichiers/incitation-ENR.htm" TargetMode="External"/><Relationship Id="rId5" Type="http://schemas.openxmlformats.org/officeDocument/2006/relationships/hyperlink" Target="http://infoenergie.eu/riv+ener/client-qui-paye2.htm" TargetMode="External"/><Relationship Id="rId15" Type="http://schemas.openxmlformats.org/officeDocument/2006/relationships/hyperlink" Target="http://infoenergie.eu/riv+ener/Le%20temps%20qui%20passe.pptm" TargetMode="External"/><Relationship Id="rId10" Type="http://schemas.openxmlformats.org/officeDocument/2006/relationships/hyperlink" Target="http://www.infoenergie.eu/riv+ener/source-energie/SWE.htm" TargetMode="External"/><Relationship Id="rId4" Type="http://schemas.openxmlformats.org/officeDocument/2006/relationships/hyperlink" Target="http://www.infoenergie.eu/riv+ener/LCU_fichiers/WA-QR.pdf" TargetMode="External"/><Relationship Id="rId9" Type="http://schemas.openxmlformats.org/officeDocument/2006/relationships/hyperlink" Target="http://infoenergie.eu/riv+ener/LCU_fichiers/LE%20BESOIN.htm" TargetMode="External"/><Relationship Id="rId14" Type="http://schemas.openxmlformats.org/officeDocument/2006/relationships/hyperlink" Target="http://maps.google.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infoenergie.eu/oces/OCES2.pp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www.infoenergie.eu/riv+ener/complements/AFPAC-2013.htm" TargetMode="External"/><Relationship Id="rId18" Type="http://schemas.openxmlformats.org/officeDocument/2006/relationships/hyperlink" Target="http://www.semhach.fr/" TargetMode="External"/><Relationship Id="rId26" Type="http://schemas.openxmlformats.org/officeDocument/2006/relationships/image" Target="../media/image23.png"/><Relationship Id="rId3" Type="http://schemas.openxmlformats.org/officeDocument/2006/relationships/hyperlink" Target="https://www.brgm.fr/" TargetMode="External"/><Relationship Id="rId21" Type="http://schemas.openxmlformats.org/officeDocument/2006/relationships/image" Target="../media/image20.jpg"/><Relationship Id="rId7" Type="http://schemas.openxmlformats.org/officeDocument/2006/relationships/hyperlink" Target="https://www.edf.fr/collectivites/transition-energetique/solutions-pour-la-transition-energetique?&amp;gclid=EAIaIQobChMIp5Ojrrb95gIVAobVCh1Dgw-XEAAYASAAEgLJ0vD_BwE&amp;gclsrc=aw.ds" TargetMode="External"/><Relationship Id="rId12" Type="http://schemas.openxmlformats.org/officeDocument/2006/relationships/image" Target="../media/image16.jpeg"/><Relationship Id="rId17" Type="http://schemas.openxmlformats.org/officeDocument/2006/relationships/image" Target="../media/image18.jpg"/><Relationship Id="rId25" Type="http://schemas.openxmlformats.org/officeDocument/2006/relationships/hyperlink" Target="http://infoenergie.eu/riv+ener/energie-sans-riviere/PREH.htm" TargetMode="External"/><Relationship Id="rId2" Type="http://schemas.openxmlformats.org/officeDocument/2006/relationships/notesSlide" Target="../notesSlides/notesSlide2.xml"/><Relationship Id="rId16" Type="http://schemas.openxmlformats.org/officeDocument/2006/relationships/hyperlink" Target="https://www.quelleenergie.fr/" TargetMode="External"/><Relationship Id="rId20" Type="http://schemas.openxmlformats.org/officeDocument/2006/relationships/hyperlink" Target="https://www.revolution-energetique.com/photovoltaique-autoconsommer-ou-revendre-son-electricite/" TargetMode="External"/><Relationship Id="rId29" Type="http://schemas.openxmlformats.org/officeDocument/2006/relationships/hyperlink" Target="https://www.dropbox.com/s/qrgg4r6h4aivjuz/Shift_Resilience_Tome3_A-IMPRIMER.pdf?dl=0"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rivieres.info/AIFCK/amicale.htm" TargetMode="External"/><Relationship Id="rId24" Type="http://schemas.openxmlformats.org/officeDocument/2006/relationships/image" Target="../media/image22.png"/><Relationship Id="rId5" Type="http://schemas.openxmlformats.org/officeDocument/2006/relationships/hyperlink" Target="http://www.infoenergie.eu/riv+ener/LCU_fichiers/EHPA-francais.pdf" TargetMode="External"/><Relationship Id="rId15" Type="http://schemas.openxmlformats.org/officeDocument/2006/relationships/hyperlink" Target="http://www.infoenergie.eu/riv+ener/LCU_fichiers/LT-barenton.pdf" TargetMode="External"/><Relationship Id="rId23" Type="http://schemas.openxmlformats.org/officeDocument/2006/relationships/image" Target="../media/image21.jpeg"/><Relationship Id="rId28" Type="http://schemas.openxmlformats.org/officeDocument/2006/relationships/hyperlink" Target="https://www.dropbox.com/s/j1ynwxp00rapx2d/Shift_Resilience_Tome2__A-IMPRIMER.pdf?dl=0" TargetMode="External"/><Relationship Id="rId10" Type="http://schemas.openxmlformats.org/officeDocument/2006/relationships/image" Target="../media/image15.jpeg"/><Relationship Id="rId19" Type="http://schemas.openxmlformats.org/officeDocument/2006/relationships/image" Target="../media/image19.jpg"/><Relationship Id="rId4" Type="http://schemas.openxmlformats.org/officeDocument/2006/relationships/image" Target="../media/image12.jpeg"/><Relationship Id="rId9" Type="http://schemas.openxmlformats.org/officeDocument/2006/relationships/hyperlink" Target="https://www.rivieres.info/patri/barometre.htm" TargetMode="External"/><Relationship Id="rId14" Type="http://schemas.openxmlformats.org/officeDocument/2006/relationships/image" Target="../media/image17.jpeg"/><Relationship Id="rId22" Type="http://schemas.openxmlformats.org/officeDocument/2006/relationships/hyperlink" Target="https://oilgear.com/paris-france/" TargetMode="External"/><Relationship Id="rId27" Type="http://schemas.openxmlformats.org/officeDocument/2006/relationships/hyperlink" Target="https://www.dropbox.com/s/ddgh99pdzwmvwd2/Shift_Resilience__Tome1__A-IMPRIMER.pdf?dl=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ocietedesecrivains.com/la-chaleur-renouvelable-et-la-riviere.html/" TargetMode="External"/><Relationship Id="rId2" Type="http://schemas.openxmlformats.org/officeDocument/2006/relationships/hyperlink" Target="http://www.infoenergie.eu/"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hyperlink" Target="https://www.goodplanet.info/?mailpoet_router&amp;endpoint=track&amp;action=click&amp;data=WyI5MzAyIiwidmp3eWZpMWdrNm9vNGt3YzRnc3drY3dvMDRrOG84MDQiLCIxNTI2IiwiMmQyZDk5NWY2ZGQ5IixmYWxzZV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nfoenergie.eu/riv+ener/Le%20temps%20qui%20passe.pp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infoenergie.eu/riv+ener/2consommation.pdf" TargetMode="External"/><Relationship Id="rId13" Type="http://schemas.openxmlformats.org/officeDocument/2006/relationships/hyperlink" Target="http://infoenergie.eu/riv+ener/citations.pdf" TargetMode="External"/><Relationship Id="rId3" Type="http://schemas.openxmlformats.org/officeDocument/2006/relationships/slide" Target="slide10.xml"/><Relationship Id="rId7" Type="http://schemas.openxmlformats.org/officeDocument/2006/relationships/hyperlink" Target="http://infoenergie.eu/riv+ener/8synthese.pdf" TargetMode="External"/><Relationship Id="rId12" Type="http://schemas.openxmlformats.org/officeDocument/2006/relationships/hyperlink" Target="http://infoenergie.eu/riv+ener/abreviation.pdf" TargetMode="External"/><Relationship Id="rId2" Type="http://schemas.openxmlformats.org/officeDocument/2006/relationships/hyperlink" Target="http://infoenergie.eu/riv+ener/3production.pdf" TargetMode="External"/><Relationship Id="rId1" Type="http://schemas.openxmlformats.org/officeDocument/2006/relationships/slideLayout" Target="../slideLayouts/slideLayout2.xml"/><Relationship Id="rId6" Type="http://schemas.openxmlformats.org/officeDocument/2006/relationships/hyperlink" Target="http://infoenergie.eu/riv+ener/5urgence-changement.pdf" TargetMode="External"/><Relationship Id="rId11" Type="http://schemas.openxmlformats.org/officeDocument/2006/relationships/hyperlink" Target="http://infoenergie.eu/riv+ener/Lexique.pdf" TargetMode="External"/><Relationship Id="rId5" Type="http://schemas.openxmlformats.org/officeDocument/2006/relationships/hyperlink" Target="http://infoenergie.eu/riv+ener/4nombres.pdf" TargetMode="External"/><Relationship Id="rId15" Type="http://schemas.openxmlformats.org/officeDocument/2006/relationships/image" Target="../media/image6.png"/><Relationship Id="rId10" Type="http://schemas.openxmlformats.org/officeDocument/2006/relationships/hyperlink" Target="http://infoenergie.eu/riv+ener/6cartographie.pdf" TargetMode="External"/><Relationship Id="rId4" Type="http://schemas.openxmlformats.org/officeDocument/2006/relationships/hyperlink" Target="http://infoenergie.eu/riv+ener/1l'eau.pdf" TargetMode="External"/><Relationship Id="rId9" Type="http://schemas.openxmlformats.org/officeDocument/2006/relationships/hyperlink" Target="http://infoenergie.eu/riv+ener/6finance-acteurs.pdf" TargetMode="External"/><Relationship Id="rId14" Type="http://schemas.openxmlformats.org/officeDocument/2006/relationships/hyperlink" Target="http://infoenergie.eu/riv+ener/lien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902F5A-B0BA-46B1-8DB1-DE8A0DB37E8E}"/>
              </a:ext>
            </a:extLst>
          </p:cNvPr>
          <p:cNvSpPr>
            <a:spLocks noGrp="1"/>
          </p:cNvSpPr>
          <p:nvPr>
            <p:ph type="sldNum" sz="quarter" idx="12"/>
          </p:nvPr>
        </p:nvSpPr>
        <p:spPr/>
        <p:txBody>
          <a:bodyPr/>
          <a:lstStyle/>
          <a:p>
            <a:fld id="{BFD233C9-0C0F-49A6-B782-E961F9B2E65B}" type="slidenum">
              <a:rPr lang="en-GB" altLang="fr-FR" smtClean="0"/>
              <a:pPr/>
              <a:t>1</a:t>
            </a:fld>
            <a:endParaRPr lang="en-GB" altLang="fr-F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E3CE282-280F-4DCA-A2A0-52AAC7E7E04E}"/>
                  </a:ext>
                </a:extLst>
              </p14:cNvPr>
              <p14:cNvContentPartPr/>
              <p14:nvPr/>
            </p14:nvContentPartPr>
            <p14:xfrm>
              <a:off x="4633936" y="4384505"/>
              <a:ext cx="360" cy="360"/>
            </p14:xfrm>
          </p:contentPart>
        </mc:Choice>
        <mc:Fallback xmlns="">
          <p:pic>
            <p:nvPicPr>
              <p:cNvPr id="2" name="Ink 1">
                <a:extLst>
                  <a:ext uri="{FF2B5EF4-FFF2-40B4-BE49-F238E27FC236}">
                    <a16:creationId xmlns:a16="http://schemas.microsoft.com/office/drawing/2014/main" id="{5E3CE282-280F-4DCA-A2A0-52AAC7E7E04E}"/>
                  </a:ext>
                </a:extLst>
              </p:cNvPr>
              <p:cNvPicPr/>
              <p:nvPr/>
            </p:nvPicPr>
            <p:blipFill>
              <a:blip r:embed="rId6"/>
              <a:stretch>
                <a:fillRect/>
              </a:stretch>
            </p:blipFill>
            <p:spPr>
              <a:xfrm>
                <a:off x="4625296" y="4375505"/>
                <a:ext cx="18000" cy="18000"/>
              </a:xfrm>
              <a:prstGeom prst="rect">
                <a:avLst/>
              </a:prstGeom>
            </p:spPr>
          </p:pic>
        </mc:Fallback>
      </mc:AlternateContent>
      <p:pic>
        <p:nvPicPr>
          <p:cNvPr id="7" name="Picture 6">
            <a:extLst>
              <a:ext uri="{FF2B5EF4-FFF2-40B4-BE49-F238E27FC236}">
                <a16:creationId xmlns:a16="http://schemas.microsoft.com/office/drawing/2014/main" id="{23462193-424E-4101-AE13-93E61E195A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000" y="366614"/>
            <a:ext cx="11062943" cy="6240055"/>
          </a:xfrm>
          <a:prstGeom prst="rect">
            <a:avLst/>
          </a:prstGeom>
        </p:spPr>
      </p:pic>
      <p:sp>
        <p:nvSpPr>
          <p:cNvPr id="9" name="Title 1">
            <a:extLst>
              <a:ext uri="{FF2B5EF4-FFF2-40B4-BE49-F238E27FC236}">
                <a16:creationId xmlns:a16="http://schemas.microsoft.com/office/drawing/2014/main" id="{DD1B7252-EC22-4173-9AF6-287078859C5A}"/>
              </a:ext>
            </a:extLst>
          </p:cNvPr>
          <p:cNvSpPr txBox="1">
            <a:spLocks/>
          </p:cNvSpPr>
          <p:nvPr/>
        </p:nvSpPr>
        <p:spPr bwMode="auto">
          <a:xfrm>
            <a:off x="5149590" y="3429000"/>
            <a:ext cx="7000240" cy="113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b="1" i="1" dirty="0">
                <a:solidFill>
                  <a:srgbClr val="FFFFFF"/>
                </a:solidFill>
              </a:rPr>
              <a:t>     </a:t>
            </a:r>
            <a:r>
              <a:rPr lang="fr-FR" b="1" i="1" dirty="0"/>
              <a:t>La ‘’Solar Water Economy’’</a:t>
            </a:r>
          </a:p>
          <a:p>
            <a:r>
              <a:rPr lang="fr-FR" sz="3400" b="1" i="1" dirty="0"/>
              <a:t>                 en région Ile de France ?</a:t>
            </a:r>
            <a:endParaRPr lang="en-GB" dirty="0">
              <a:solidFill>
                <a:schemeClr val="accent4">
                  <a:lumMod val="40000"/>
                  <a:lumOff val="60000"/>
                </a:schemeClr>
              </a:solidFill>
            </a:endParaRPr>
          </a:p>
        </p:txBody>
      </p:sp>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8BFADCEF-E8FA-41ED-9AE3-CD44C7F208EC}"/>
                  </a:ext>
                </a:extLst>
              </p14:cNvPr>
              <p14:cNvContentPartPr/>
              <p14:nvPr/>
            </p14:nvContentPartPr>
            <p14:xfrm>
              <a:off x="3005521" y="4411208"/>
              <a:ext cx="832320" cy="912960"/>
            </p14:xfrm>
          </p:contentPart>
        </mc:Choice>
        <mc:Fallback xmlns="">
          <p:pic>
            <p:nvPicPr>
              <p:cNvPr id="12" name="Ink 11">
                <a:extLst>
                  <a:ext uri="{FF2B5EF4-FFF2-40B4-BE49-F238E27FC236}">
                    <a16:creationId xmlns:a16="http://schemas.microsoft.com/office/drawing/2014/main" id="{8BFADCEF-E8FA-41ED-9AE3-CD44C7F208EC}"/>
                  </a:ext>
                </a:extLst>
              </p:cNvPr>
              <p:cNvPicPr/>
              <p:nvPr/>
            </p:nvPicPr>
            <p:blipFill>
              <a:blip r:embed="rId9"/>
              <a:stretch>
                <a:fillRect/>
              </a:stretch>
            </p:blipFill>
            <p:spPr>
              <a:xfrm>
                <a:off x="2951521" y="4303165"/>
                <a:ext cx="939960" cy="112868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21CC64D-0C1C-41B2-BBAF-F65E3B7F4A69}"/>
                  </a:ext>
                </a:extLst>
              </p14:cNvPr>
              <p14:cNvContentPartPr/>
              <p14:nvPr/>
            </p14:nvContentPartPr>
            <p14:xfrm>
              <a:off x="3252300" y="2602541"/>
              <a:ext cx="3794581" cy="2265147"/>
            </p14:xfrm>
          </p:contentPart>
        </mc:Choice>
        <mc:Fallback xmlns="">
          <p:pic>
            <p:nvPicPr>
              <p:cNvPr id="16" name="Ink 15">
                <a:extLst>
                  <a:ext uri="{FF2B5EF4-FFF2-40B4-BE49-F238E27FC236}">
                    <a16:creationId xmlns:a16="http://schemas.microsoft.com/office/drawing/2014/main" id="{721CC64D-0C1C-41B2-BBAF-F65E3B7F4A69}"/>
                  </a:ext>
                </a:extLst>
              </p:cNvPr>
              <p:cNvPicPr/>
              <p:nvPr/>
            </p:nvPicPr>
            <p:blipFill>
              <a:blip r:embed="rId11"/>
              <a:stretch>
                <a:fillRect/>
              </a:stretch>
            </p:blipFill>
            <p:spPr>
              <a:xfrm>
                <a:off x="3198303" y="2494540"/>
                <a:ext cx="3902216" cy="2480790"/>
              </a:xfrm>
              <a:prstGeom prst="rect">
                <a:avLst/>
              </a:prstGeom>
            </p:spPr>
          </p:pic>
        </mc:Fallback>
      </mc:AlternateContent>
      <p:pic>
        <p:nvPicPr>
          <p:cNvPr id="5" name="Picture 4">
            <a:extLst>
              <a:ext uri="{FF2B5EF4-FFF2-40B4-BE49-F238E27FC236}">
                <a16:creationId xmlns:a16="http://schemas.microsoft.com/office/drawing/2014/main" id="{2F336722-0546-4949-A88C-E9F1556FBCE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22796" y="2042011"/>
            <a:ext cx="5030775" cy="1038502"/>
          </a:xfrm>
          <a:prstGeom prst="rect">
            <a:avLst/>
          </a:prstGeom>
        </p:spPr>
      </p:pic>
      <p:sp>
        <p:nvSpPr>
          <p:cNvPr id="11" name="Title 1">
            <a:extLst>
              <a:ext uri="{FF2B5EF4-FFF2-40B4-BE49-F238E27FC236}">
                <a16:creationId xmlns:a16="http://schemas.microsoft.com/office/drawing/2014/main" id="{53C125A9-3AFE-4CE6-B5FC-BB6404C80683}"/>
              </a:ext>
            </a:extLst>
          </p:cNvPr>
          <p:cNvSpPr txBox="1">
            <a:spLocks/>
          </p:cNvSpPr>
          <p:nvPr/>
        </p:nvSpPr>
        <p:spPr bwMode="auto">
          <a:xfrm>
            <a:off x="4035652" y="5873062"/>
            <a:ext cx="7708291" cy="59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60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b="1" i="1" dirty="0">
                <a:solidFill>
                  <a:srgbClr val="FFFFFF"/>
                </a:solidFill>
              </a:rPr>
              <a:t> </a:t>
            </a:r>
            <a:r>
              <a:rPr lang="fr-FR" sz="3000" dirty="0">
                <a:latin typeface="Lucida Handwriting" panose="03010101010101010101" pitchFamily="66" charset="0"/>
              </a:rPr>
              <a:t>Le plus dur dans le confinement c’est la première année</a:t>
            </a:r>
            <a:endParaRPr lang="en-GB" sz="3000" dirty="0">
              <a:solidFill>
                <a:schemeClr val="accent4">
                  <a:lumMod val="40000"/>
                  <a:lumOff val="60000"/>
                </a:schemeClr>
              </a:solidFill>
              <a:latin typeface="Lucida Handwriting" panose="03010101010101010101" pitchFamily="66" charset="0"/>
            </a:endParaRPr>
          </a:p>
        </p:txBody>
      </p:sp>
    </p:spTree>
    <p:extLst>
      <p:ext uri="{BB962C8B-B14F-4D97-AF65-F5344CB8AC3E}">
        <p14:creationId xmlns:p14="http://schemas.microsoft.com/office/powerpoint/2010/main" val="117407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D53A4-A57B-49AE-8E26-C4896529098B}"/>
              </a:ext>
            </a:extLst>
          </p:cNvPr>
          <p:cNvSpPr>
            <a:spLocks noGrp="1"/>
          </p:cNvSpPr>
          <p:nvPr>
            <p:ph idx="1"/>
          </p:nvPr>
        </p:nvSpPr>
        <p:spPr>
          <a:xfrm>
            <a:off x="1133983" y="685800"/>
            <a:ext cx="9924033" cy="5486400"/>
          </a:xfrm>
        </p:spPr>
        <p:txBody>
          <a:bodyPr/>
          <a:lstStyle/>
          <a:p>
            <a:pPr marL="0" indent="0">
              <a:spcBef>
                <a:spcPts val="600"/>
              </a:spcBef>
              <a:spcAft>
                <a:spcPts val="0"/>
              </a:spcAft>
              <a:buNone/>
            </a:pPr>
            <a:r>
              <a:rPr lang="fr-FR" sz="2000" i="1" dirty="0">
                <a:latin typeface="Arial Narrow" panose="020B0606020202030204" pitchFamily="34" charset="0"/>
              </a:rPr>
              <a:t>Pour prendre connaissance des travaux sur l’énergie effectués par  l’auteur de ce fichier voir aussi :</a:t>
            </a:r>
          </a:p>
          <a:p>
            <a:pPr marL="0" indent="0">
              <a:spcBef>
                <a:spcPts val="1800"/>
              </a:spcBef>
              <a:buNone/>
            </a:pPr>
            <a:r>
              <a:rPr lang="fr-FR" sz="2400" dirty="0">
                <a:latin typeface="Arial Narrow" panose="020B0606020202030204" pitchFamily="34" charset="0"/>
              </a:rPr>
              <a:t>- Les 2 sites </a:t>
            </a:r>
            <a:r>
              <a:rPr lang="fr-FR" sz="2400" i="1" dirty="0">
                <a:latin typeface="Arial Narrow" panose="020B0606020202030204" pitchFamily="34" charset="0"/>
              </a:rPr>
              <a:t> </a:t>
            </a:r>
            <a:r>
              <a:rPr lang="fr-FR" sz="2400" b="1" i="1" dirty="0">
                <a:latin typeface="Arial Narrow" panose="020B0606020202030204" pitchFamily="34" charset="0"/>
                <a:hlinkClick r:id="rId2"/>
              </a:rPr>
              <a:t>www.infoenergie.eu</a:t>
            </a:r>
            <a:r>
              <a:rPr lang="fr-FR" sz="2400" b="1" i="1" dirty="0">
                <a:latin typeface="Arial Narrow" panose="020B0606020202030204" pitchFamily="34" charset="0"/>
              </a:rPr>
              <a:t>   </a:t>
            </a:r>
            <a:r>
              <a:rPr lang="fr-FR" sz="2400" dirty="0">
                <a:latin typeface="Arial Narrow" panose="020B0606020202030204" pitchFamily="34" charset="0"/>
              </a:rPr>
              <a:t>et  </a:t>
            </a:r>
            <a:r>
              <a:rPr lang="fr-FR" sz="2400" i="1" dirty="0">
                <a:latin typeface="Arial Narrow" panose="020B0606020202030204" pitchFamily="34" charset="0"/>
                <a:hlinkClick r:id="rId3"/>
              </a:rPr>
              <a:t>www.rivieres.info</a:t>
            </a:r>
            <a:r>
              <a:rPr lang="fr-FR" sz="2400" i="1" dirty="0">
                <a:latin typeface="Arial Narrow" panose="020B0606020202030204" pitchFamily="34" charset="0"/>
              </a:rPr>
              <a:t> </a:t>
            </a:r>
          </a:p>
          <a:p>
            <a:pPr marL="0" indent="0">
              <a:spcBef>
                <a:spcPts val="600"/>
              </a:spcBef>
              <a:buNone/>
            </a:pPr>
            <a:r>
              <a:rPr lang="fr-FR" sz="2400" dirty="0">
                <a:latin typeface="Arial Narrow" panose="020B0606020202030204" pitchFamily="34" charset="0"/>
              </a:rPr>
              <a:t>- Le logiciel </a:t>
            </a:r>
            <a:r>
              <a:rPr lang="fr-FR" sz="2400" b="1" i="1" dirty="0">
                <a:latin typeface="Arial Narrow" panose="020B0606020202030204" pitchFamily="34" charset="0"/>
                <a:hlinkClick r:id="rId4"/>
              </a:rPr>
              <a:t>OCES</a:t>
            </a:r>
            <a:r>
              <a:rPr lang="fr-FR" sz="2400" b="1" dirty="0">
                <a:latin typeface="Arial Narrow" panose="020B0606020202030204" pitchFamily="34" charset="0"/>
              </a:rPr>
              <a:t> </a:t>
            </a:r>
            <a:r>
              <a:rPr lang="fr-FR" sz="2400" dirty="0">
                <a:latin typeface="Arial Narrow" panose="020B0606020202030204" pitchFamily="34" charset="0"/>
              </a:rPr>
              <a:t>et </a:t>
            </a:r>
            <a:r>
              <a:rPr lang="fr-FR" sz="2400" i="1" dirty="0">
                <a:latin typeface="Arial Narrow" panose="020B0606020202030204" pitchFamily="34" charset="0"/>
                <a:hlinkClick r:id="rId5"/>
              </a:rPr>
              <a:t>les livres</a:t>
            </a:r>
            <a:r>
              <a:rPr lang="fr-FR" sz="2400" dirty="0">
                <a:latin typeface="Arial Narrow" panose="020B0606020202030204" pitchFamily="34" charset="0"/>
              </a:rPr>
              <a:t>.                    </a:t>
            </a:r>
            <a:r>
              <a:rPr lang="fr-FR" sz="2400" i="1" dirty="0"/>
              <a:t>   </a:t>
            </a:r>
            <a:endParaRPr lang="en-GB" sz="2400" i="1" dirty="0">
              <a:latin typeface="Arial Narrow" panose="020B0606020202030204" pitchFamily="34" charset="0"/>
            </a:endParaRPr>
          </a:p>
          <a:p>
            <a:pPr marL="0" indent="0">
              <a:spcBef>
                <a:spcPts val="1200"/>
              </a:spcBef>
              <a:spcAft>
                <a:spcPts val="1200"/>
              </a:spcAft>
              <a:buNone/>
            </a:pPr>
            <a:r>
              <a:rPr lang="fr-FR" sz="1800" b="1" dirty="0">
                <a:latin typeface="Arial Narrow" panose="020B0606020202030204" pitchFamily="34" charset="0"/>
              </a:rPr>
              <a:t>Les Fichiers externes à  IESF</a:t>
            </a:r>
          </a:p>
          <a:p>
            <a:pPr marL="0" indent="0">
              <a:spcBef>
                <a:spcPts val="0"/>
              </a:spcBef>
              <a:spcAft>
                <a:spcPts val="0"/>
              </a:spcAft>
              <a:buNone/>
            </a:pPr>
            <a:r>
              <a:rPr lang="fr-FR" sz="1800" i="1" dirty="0">
                <a:latin typeface="Arial Narrow" panose="020B0606020202030204" pitchFamily="34" charset="0"/>
              </a:rPr>
              <a:t>-  Les </a:t>
            </a:r>
            <a:r>
              <a:rPr lang="fr-FR" sz="1800" i="1" u="sng" dirty="0">
                <a:latin typeface="Arial Narrow" panose="020B0606020202030204" pitchFamily="34" charset="0"/>
                <a:hlinkClick r:id="rId6">
                  <a:extLst>
                    <a:ext uri="{A12FA001-AC4F-418D-AE19-62706E023703}">
                      <ahyp:hlinkClr xmlns:ahyp="http://schemas.microsoft.com/office/drawing/2018/hyperlinkcolor" val="tx"/>
                    </a:ext>
                  </a:extLst>
                </a:hlinkClick>
              </a:rPr>
              <a:t>échanges avec </a:t>
            </a:r>
            <a:r>
              <a:rPr lang="fr-FR" sz="1800" i="1" u="sng" dirty="0" err="1">
                <a:solidFill>
                  <a:srgbClr val="0563C1"/>
                </a:solidFill>
                <a:latin typeface="Arial Narrow" panose="020B0606020202030204" pitchFamily="34" charset="0"/>
                <a:hlinkClick r:id="rId6">
                  <a:extLst>
                    <a:ext uri="{A12FA001-AC4F-418D-AE19-62706E023703}">
                      <ahyp:hlinkClr xmlns:ahyp="http://schemas.microsoft.com/office/drawing/2018/hyperlinkcolor" val="tx"/>
                    </a:ext>
                  </a:extLst>
                </a:hlinkClick>
              </a:rPr>
              <a:t>Goodplanet</a:t>
            </a:r>
            <a:r>
              <a:rPr lang="fr-FR" sz="1800" i="1" u="sng" dirty="0">
                <a:solidFill>
                  <a:srgbClr val="0563C1"/>
                </a:solidFill>
                <a:latin typeface="Arial Narrow" panose="020B0606020202030204" pitchFamily="34" charset="0"/>
                <a:hlinkClick r:id="rId6">
                  <a:extLst>
                    <a:ext uri="{A12FA001-AC4F-418D-AE19-62706E023703}">
                      <ahyp:hlinkClr xmlns:ahyp="http://schemas.microsoft.com/office/drawing/2018/hyperlinkcolor" val="tx"/>
                    </a:ext>
                  </a:extLst>
                </a:hlinkClick>
              </a:rPr>
              <a:t>  </a:t>
            </a:r>
            <a:r>
              <a:rPr lang="fr-FR" sz="1800" i="1" u="sng" dirty="0">
                <a:latin typeface="Arial Narrow" panose="020B0606020202030204" pitchFamily="34" charset="0"/>
              </a:rPr>
              <a:t> </a:t>
            </a:r>
          </a:p>
          <a:p>
            <a:pPr marL="0" indent="0">
              <a:spcBef>
                <a:spcPts val="0"/>
              </a:spcBef>
              <a:buNone/>
            </a:pPr>
            <a:r>
              <a:rPr lang="fr-FR" sz="1800" i="1" dirty="0">
                <a:latin typeface="Arial Narrow" panose="020B0606020202030204" pitchFamily="34" charset="0"/>
              </a:rPr>
              <a:t>-  Les échanges avec</a:t>
            </a:r>
            <a:r>
              <a:rPr lang="fr-FR" sz="1800" i="1" dirty="0">
                <a:latin typeface="Arial Narrow" panose="020B0606020202030204" pitchFamily="34" charset="0"/>
                <a:hlinkClick r:id="rId7"/>
              </a:rPr>
              <a:t> Batiactu</a:t>
            </a:r>
            <a:r>
              <a:rPr lang="fr-FR" sz="1800" i="1" dirty="0">
                <a:latin typeface="Arial Narrow" panose="020B0606020202030204" pitchFamily="34" charset="0"/>
              </a:rPr>
              <a:t>         Fiche réception PAC   </a:t>
            </a:r>
            <a:r>
              <a:rPr lang="fr-FR" sz="1800" i="1" dirty="0">
                <a:latin typeface="Arial Narrow" panose="020B0606020202030204" pitchFamily="34" charset="0"/>
                <a:hlinkClick r:id="rId8"/>
              </a:rPr>
              <a:t>air-eau</a:t>
            </a:r>
            <a:r>
              <a:rPr lang="fr-FR" sz="1800" i="1" dirty="0">
                <a:latin typeface="Arial Narrow" panose="020B0606020202030204" pitchFamily="34" charset="0"/>
              </a:rPr>
              <a:t>   </a:t>
            </a:r>
            <a:r>
              <a:rPr lang="fr-FR" sz="1800" i="1" dirty="0">
                <a:latin typeface="Arial Narrow" panose="020B0606020202030204" pitchFamily="34" charset="0"/>
                <a:hlinkClick r:id="rId9"/>
              </a:rPr>
              <a:t>eau-eau</a:t>
            </a:r>
            <a:r>
              <a:rPr lang="fr-FR" sz="1800" i="1" dirty="0">
                <a:latin typeface="Arial Narrow" panose="020B0606020202030204" pitchFamily="34" charset="0"/>
              </a:rPr>
              <a:t>    </a:t>
            </a:r>
            <a:r>
              <a:rPr lang="fr-FR" sz="1800" i="1" dirty="0">
                <a:latin typeface="Arial Narrow" panose="020B0606020202030204" pitchFamily="34" charset="0"/>
                <a:hlinkClick r:id="rId10"/>
              </a:rPr>
              <a:t>air-air</a:t>
            </a:r>
            <a:r>
              <a:rPr lang="fr-FR" sz="1800" i="1" dirty="0">
                <a:latin typeface="Arial Narrow" panose="020B0606020202030204" pitchFamily="34" charset="0"/>
              </a:rPr>
              <a:t>     </a:t>
            </a:r>
          </a:p>
          <a:p>
            <a:pPr marL="0" indent="0" algn="just">
              <a:buNone/>
            </a:pPr>
            <a:endParaRPr lang="fr-FR" sz="1800" i="1" dirty="0">
              <a:latin typeface="Arial Narrow" panose="020B0606020202030204" pitchFamily="34" charset="0"/>
            </a:endParaRPr>
          </a:p>
          <a:p>
            <a:pPr marL="0" indent="0" algn="just">
              <a:buNone/>
            </a:pPr>
            <a:r>
              <a:rPr lang="fr-FR" sz="1800" i="1" dirty="0">
                <a:latin typeface="Arial Narrow" panose="020B0606020202030204" pitchFamily="34" charset="0"/>
              </a:rPr>
              <a:t>Le porte parole des Lutins thermiques que je suis tient à rassurer </a:t>
            </a:r>
            <a:r>
              <a:rPr lang="fr-FR" sz="1800" i="1" dirty="0" err="1">
                <a:latin typeface="Arial Narrow" panose="020B0606020202030204" pitchFamily="34" charset="0"/>
              </a:rPr>
              <a:t>Goodplanet</a:t>
            </a:r>
            <a:r>
              <a:rPr lang="fr-FR" sz="1800" i="1" dirty="0">
                <a:latin typeface="Arial Narrow" panose="020B0606020202030204" pitchFamily="34" charset="0"/>
              </a:rPr>
              <a:t> et </a:t>
            </a:r>
            <a:r>
              <a:rPr lang="fr-FR" sz="1800" i="1" dirty="0" err="1">
                <a:latin typeface="Arial Narrow" panose="020B0606020202030204" pitchFamily="34" charset="0"/>
              </a:rPr>
              <a:t>Gaêle</a:t>
            </a:r>
            <a:r>
              <a:rPr lang="fr-FR" sz="1800" i="1" dirty="0">
                <a:latin typeface="Arial Narrow" panose="020B0606020202030204" pitchFamily="34" charset="0"/>
              </a:rPr>
              <a:t> Giraud </a:t>
            </a:r>
            <a:r>
              <a:rPr lang="fr-FR" sz="1800" i="1" dirty="0">
                <a:latin typeface="Arial Narrow" panose="020B0606020202030204" pitchFamily="34" charset="0"/>
                <a:hlinkClick r:id="rId11"/>
              </a:rPr>
              <a:t>sur la gratuité des articles que j’ai écrit sur le changement climatique</a:t>
            </a:r>
            <a:r>
              <a:rPr lang="fr-FR" sz="1800" i="1" dirty="0">
                <a:latin typeface="Arial Narrow" panose="020B0606020202030204" pitchFamily="34" charset="0"/>
              </a:rPr>
              <a:t> et la nature de ce que pourrait être notre transition énergétique.</a:t>
            </a:r>
          </a:p>
          <a:p>
            <a:pPr marL="0" indent="0" algn="just">
              <a:buNone/>
            </a:pPr>
            <a:endParaRPr lang="fr-FR" sz="1800" i="1" dirty="0">
              <a:latin typeface="Arial Narrow" panose="020B0606020202030204" pitchFamily="34" charset="0"/>
            </a:endParaRPr>
          </a:p>
          <a:p>
            <a:pPr marL="0" indent="0" algn="just">
              <a:buNone/>
            </a:pPr>
            <a:endParaRPr lang="fr-FR" sz="1800" i="1" dirty="0">
              <a:latin typeface="Arial Narrow" panose="020B0606020202030204" pitchFamily="34" charset="0"/>
            </a:endParaRPr>
          </a:p>
          <a:p>
            <a:pPr marL="0" indent="0" algn="just">
              <a:buNone/>
            </a:pPr>
            <a:r>
              <a:rPr lang="fr-FR" sz="1600" dirty="0">
                <a:latin typeface="Lucida Handwriting" panose="03010101010101010101" pitchFamily="66" charset="0"/>
              </a:rPr>
              <a:t>Les économistes et les politiques ne raisonnent pas de la même manière. </a:t>
            </a:r>
          </a:p>
          <a:p>
            <a:pPr marL="0" indent="0" algn="just">
              <a:spcBef>
                <a:spcPts val="0"/>
              </a:spcBef>
              <a:buNone/>
            </a:pPr>
            <a:r>
              <a:rPr lang="fr-FR" sz="1600" dirty="0">
                <a:latin typeface="Lucida Handwriting" panose="03010101010101010101" pitchFamily="66" charset="0"/>
              </a:rPr>
              <a:t>Ceci par le fait que les économistes s'intéressent aux effets d'une mesure sur le long terme alors que les politiques pourraient être enclins à raisonner sur le court terme en privilégiant leur clientèle électorale. </a:t>
            </a:r>
          </a:p>
        </p:txBody>
      </p:sp>
      <p:sp>
        <p:nvSpPr>
          <p:cNvPr id="4" name="Slide Number Placeholder 3">
            <a:extLst>
              <a:ext uri="{FF2B5EF4-FFF2-40B4-BE49-F238E27FC236}">
                <a16:creationId xmlns:a16="http://schemas.microsoft.com/office/drawing/2014/main" id="{8C9A7669-C747-4C0A-9BF1-FC426E8C802D}"/>
              </a:ext>
            </a:extLst>
          </p:cNvPr>
          <p:cNvSpPr>
            <a:spLocks noGrp="1"/>
          </p:cNvSpPr>
          <p:nvPr>
            <p:ph type="sldNum" sz="quarter" idx="12"/>
          </p:nvPr>
        </p:nvSpPr>
        <p:spPr/>
        <p:txBody>
          <a:bodyPr/>
          <a:lstStyle/>
          <a:p>
            <a:fld id="{BFD233C9-0C0F-49A6-B782-E961F9B2E65B}" type="slidenum">
              <a:rPr lang="en-GB" altLang="fr-FR" smtClean="0"/>
              <a:pPr/>
              <a:t>10</a:t>
            </a:fld>
            <a:endParaRPr lang="en-GB" altLang="fr-FR"/>
          </a:p>
        </p:txBody>
      </p:sp>
    </p:spTree>
    <p:extLst>
      <p:ext uri="{BB962C8B-B14F-4D97-AF65-F5344CB8AC3E}">
        <p14:creationId xmlns:p14="http://schemas.microsoft.com/office/powerpoint/2010/main" val="42004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19B15-D6F3-458E-A292-A881F5A72D35}"/>
              </a:ext>
            </a:extLst>
          </p:cNvPr>
          <p:cNvSpPr>
            <a:spLocks noGrp="1"/>
          </p:cNvSpPr>
          <p:nvPr>
            <p:ph idx="1"/>
          </p:nvPr>
        </p:nvSpPr>
        <p:spPr>
          <a:xfrm>
            <a:off x="306783" y="5054600"/>
            <a:ext cx="11221374" cy="1433576"/>
          </a:xfrm>
        </p:spPr>
        <p:txBody>
          <a:bodyPr/>
          <a:lstStyle/>
          <a:p>
            <a:pPr marL="0" indent="0" algn="ctr">
              <a:spcBef>
                <a:spcPts val="0"/>
              </a:spcBef>
              <a:buNone/>
            </a:pPr>
            <a:endParaRPr lang="fr-FR" b="1" i="1" dirty="0">
              <a:latin typeface="Arial Narrow" panose="020B0606020202030204" pitchFamily="34" charset="0"/>
            </a:endParaRPr>
          </a:p>
          <a:p>
            <a:pPr marL="0" indent="0">
              <a:buNone/>
            </a:pPr>
            <a:endParaRPr lang="en-GB" dirty="0"/>
          </a:p>
        </p:txBody>
      </p:sp>
      <p:sp>
        <p:nvSpPr>
          <p:cNvPr id="4" name="Slide Number Placeholder 3">
            <a:extLst>
              <a:ext uri="{FF2B5EF4-FFF2-40B4-BE49-F238E27FC236}">
                <a16:creationId xmlns:a16="http://schemas.microsoft.com/office/drawing/2014/main" id="{86356CFD-67E8-467B-BF9F-284BEEAA7CD5}"/>
              </a:ext>
            </a:extLst>
          </p:cNvPr>
          <p:cNvSpPr>
            <a:spLocks noGrp="1"/>
          </p:cNvSpPr>
          <p:nvPr>
            <p:ph type="sldNum" sz="quarter" idx="12"/>
          </p:nvPr>
        </p:nvSpPr>
        <p:spPr/>
        <p:txBody>
          <a:bodyPr/>
          <a:lstStyle/>
          <a:p>
            <a:fld id="{BFD233C9-0C0F-49A6-B782-E961F9B2E65B}" type="slidenum">
              <a:rPr lang="en-GB" altLang="fr-FR" smtClean="0"/>
              <a:pPr/>
              <a:t>11</a:t>
            </a:fld>
            <a:endParaRPr lang="en-GB" altLang="fr-FR"/>
          </a:p>
        </p:txBody>
      </p:sp>
      <p:sp>
        <p:nvSpPr>
          <p:cNvPr id="2" name="Content Placeholder 2">
            <a:hlinkClick r:id="rId2" action="ppaction://hlinksldjump"/>
            <a:extLst>
              <a:ext uri="{FF2B5EF4-FFF2-40B4-BE49-F238E27FC236}">
                <a16:creationId xmlns:a16="http://schemas.microsoft.com/office/drawing/2014/main" id="{617D4B55-B2E8-4853-BCD3-3801607BDC65}"/>
              </a:ext>
            </a:extLst>
          </p:cNvPr>
          <p:cNvSpPr txBox="1">
            <a:spLocks/>
          </p:cNvSpPr>
          <p:nvPr/>
        </p:nvSpPr>
        <p:spPr bwMode="auto">
          <a:xfrm>
            <a:off x="663843" y="369824"/>
            <a:ext cx="10258817" cy="611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i="1" dirty="0" err="1">
                <a:latin typeface="Arial Narrow" panose="020B0606020202030204" pitchFamily="34" charset="0"/>
              </a:rPr>
              <a:t>En</a:t>
            </a:r>
            <a:r>
              <a:rPr lang="en-GB" sz="2000" i="1" dirty="0">
                <a:latin typeface="Arial Narrow" panose="020B0606020202030204" pitchFamily="34" charset="0"/>
              </a:rPr>
              <a:t> </a:t>
            </a:r>
            <a:r>
              <a:rPr lang="en-GB" sz="2000" i="1" dirty="0" err="1">
                <a:latin typeface="Arial Narrow" panose="020B0606020202030204" pitchFamily="34" charset="0"/>
              </a:rPr>
              <a:t>complément</a:t>
            </a:r>
            <a:r>
              <a:rPr lang="en-GB" sz="2000" i="1" dirty="0">
                <a:latin typeface="Arial Narrow" panose="020B0606020202030204" pitchFamily="34" charset="0"/>
              </a:rPr>
              <a:t> des 7 </a:t>
            </a:r>
            <a:r>
              <a:rPr lang="en-GB" sz="2000" i="1" dirty="0" err="1">
                <a:latin typeface="Arial Narrow" panose="020B0606020202030204" pitchFamily="34" charset="0"/>
              </a:rPr>
              <a:t>chapitres</a:t>
            </a:r>
            <a:r>
              <a:rPr lang="en-GB" sz="2000" i="1" dirty="0">
                <a:latin typeface="Arial Narrow" panose="020B0606020202030204" pitchFamily="34" charset="0"/>
              </a:rPr>
              <a:t> qui </a:t>
            </a:r>
            <a:r>
              <a:rPr lang="en-GB" sz="2000" i="1" dirty="0" err="1">
                <a:latin typeface="Arial Narrow" panose="020B0606020202030204" pitchFamily="34" charset="0"/>
              </a:rPr>
              <a:t>précèdent</a:t>
            </a:r>
            <a:r>
              <a:rPr lang="en-GB" sz="2000" i="1" dirty="0">
                <a:latin typeface="Arial Narrow" panose="020B0606020202030204" pitchFamily="34" charset="0"/>
              </a:rPr>
              <a:t>, les liens ci-dessous </a:t>
            </a:r>
            <a:r>
              <a:rPr lang="en-GB" sz="2000" i="1" dirty="0" err="1">
                <a:latin typeface="Arial Narrow" panose="020B0606020202030204" pitchFamily="34" charset="0"/>
              </a:rPr>
              <a:t>aident</a:t>
            </a:r>
            <a:r>
              <a:rPr lang="en-GB" sz="2000" i="1" dirty="0">
                <a:latin typeface="Arial Narrow" panose="020B0606020202030204" pitchFamily="34" charset="0"/>
              </a:rPr>
              <a:t> à </a:t>
            </a:r>
            <a:r>
              <a:rPr lang="en-GB" sz="2000" i="1" dirty="0" err="1">
                <a:latin typeface="Arial Narrow" panose="020B0606020202030204" pitchFamily="34" charset="0"/>
              </a:rPr>
              <a:t>mieux</a:t>
            </a:r>
            <a:r>
              <a:rPr lang="en-GB" sz="2000" i="1" dirty="0">
                <a:latin typeface="Arial Narrow" panose="020B0606020202030204" pitchFamily="34" charset="0"/>
              </a:rPr>
              <a:t> </a:t>
            </a:r>
            <a:r>
              <a:rPr lang="en-GB" sz="2000" i="1" dirty="0" err="1">
                <a:latin typeface="Arial Narrow" panose="020B0606020202030204" pitchFamily="34" charset="0"/>
              </a:rPr>
              <a:t>comprendre</a:t>
            </a:r>
            <a:r>
              <a:rPr lang="en-GB" sz="2000" i="1" dirty="0">
                <a:latin typeface="Arial Narrow" panose="020B0606020202030204" pitchFamily="34" charset="0"/>
              </a:rPr>
              <a:t> </a:t>
            </a:r>
          </a:p>
          <a:p>
            <a:pPr marL="0" indent="0" algn="ctr">
              <a:spcBef>
                <a:spcPts val="0"/>
              </a:spcBef>
              <a:buNone/>
            </a:pPr>
            <a:r>
              <a:rPr lang="en-GB" sz="2000" i="1" dirty="0" err="1">
                <a:latin typeface="Arial Narrow" panose="020B0606020202030204" pitchFamily="34" charset="0"/>
              </a:rPr>
              <a:t>ce</a:t>
            </a:r>
            <a:r>
              <a:rPr lang="en-GB" sz="2000" i="1" dirty="0">
                <a:latin typeface="Arial Narrow" panose="020B0606020202030204" pitchFamily="34" charset="0"/>
              </a:rPr>
              <a:t> </a:t>
            </a:r>
            <a:r>
              <a:rPr lang="en-GB" sz="2000" i="1" dirty="0" err="1">
                <a:latin typeface="Arial Narrow" panose="020B0606020202030204" pitchFamily="34" charset="0"/>
              </a:rPr>
              <a:t>qu’est</a:t>
            </a:r>
            <a:r>
              <a:rPr lang="en-GB" sz="2000" i="1" dirty="0">
                <a:latin typeface="Arial Narrow" panose="020B0606020202030204" pitchFamily="34" charset="0"/>
              </a:rPr>
              <a:t> la  </a:t>
            </a:r>
            <a:r>
              <a:rPr lang="en-GB" b="1" i="1" dirty="0">
                <a:latin typeface="Arial Narrow" panose="020B0606020202030204" pitchFamily="34" charset="0"/>
              </a:rPr>
              <a:t>Solar Water Economy (SWE)</a:t>
            </a:r>
          </a:p>
          <a:p>
            <a:pPr marL="0" indent="0">
              <a:buNone/>
            </a:pPr>
            <a:r>
              <a:rPr lang="fr-FR" sz="2400" b="1" dirty="0">
                <a:latin typeface="Arial Narrow" panose="020B0606020202030204" pitchFamily="34" charset="0"/>
              </a:rPr>
              <a:t>1 L’eau  </a:t>
            </a:r>
            <a:r>
              <a:rPr lang="fr-FR" sz="2400" i="1" dirty="0">
                <a:latin typeface="Arial Narrow" panose="020B0606020202030204" pitchFamily="34" charset="0"/>
                <a:cs typeface="Arial" panose="020B0604020202020204" pitchFamily="34" charset="0"/>
                <a:hlinkClick r:id="rId3"/>
              </a:rPr>
              <a:t>La rivière et sa pollution</a:t>
            </a:r>
            <a:r>
              <a:rPr lang="fr-FR" sz="2400" i="1" dirty="0">
                <a:latin typeface="Arial" panose="020B0604020202020204" pitchFamily="34" charset="0"/>
                <a:cs typeface="Arial" panose="020B0604020202020204" pitchFamily="34" charset="0"/>
                <a:hlinkClick r:id="rId3"/>
              </a:rPr>
              <a:t>  </a:t>
            </a:r>
            <a:endParaRPr lang="fr-FR" sz="2400" i="1" dirty="0">
              <a:latin typeface="Arial" panose="020B0604020202020204" pitchFamily="34" charset="0"/>
              <a:cs typeface="Arial" panose="020B0604020202020204" pitchFamily="34" charset="0"/>
            </a:endParaRPr>
          </a:p>
          <a:p>
            <a:pPr marL="0" indent="0">
              <a:buNone/>
            </a:pPr>
            <a:r>
              <a:rPr lang="en-GB" sz="2400" b="1" dirty="0">
                <a:latin typeface="Arial Narrow" panose="020B0606020202030204" pitchFamily="34" charset="0"/>
              </a:rPr>
              <a:t>2 </a:t>
            </a:r>
            <a:r>
              <a:rPr lang="en-GB" sz="2400" b="1" dirty="0" err="1">
                <a:latin typeface="Arial Narrow" panose="020B0606020202030204" pitchFamily="34" charset="0"/>
              </a:rPr>
              <a:t>Consommation</a:t>
            </a:r>
            <a:r>
              <a:rPr lang="en-GB" sz="2400" b="1" dirty="0">
                <a:latin typeface="Arial Narrow" panose="020B0606020202030204" pitchFamily="34" charset="0"/>
              </a:rPr>
              <a:t> </a:t>
            </a:r>
          </a:p>
          <a:p>
            <a:pPr marL="0" indent="0">
              <a:buNone/>
            </a:pPr>
            <a:r>
              <a:rPr lang="en-GB" sz="2400" b="1" dirty="0">
                <a:latin typeface="Arial Narrow" panose="020B0606020202030204" pitchFamily="34" charset="0"/>
              </a:rPr>
              <a:t>  - </a:t>
            </a:r>
            <a:r>
              <a:rPr lang="en-GB" sz="2400" i="1" dirty="0">
                <a:latin typeface="Arial Narrow" panose="020B0606020202030204" pitchFamily="34" charset="0"/>
                <a:hlinkClick r:id="rId4"/>
              </a:rPr>
              <a:t>Questions-</a:t>
            </a:r>
            <a:r>
              <a:rPr lang="en-GB" sz="2400" i="1" dirty="0" err="1">
                <a:latin typeface="Arial Narrow" panose="020B0606020202030204" pitchFamily="34" charset="0"/>
                <a:hlinkClick r:id="rId4"/>
              </a:rPr>
              <a:t>réponses</a:t>
            </a:r>
            <a:r>
              <a:rPr lang="en-GB" sz="2400" i="1" dirty="0">
                <a:latin typeface="Arial Narrow" panose="020B0606020202030204" pitchFamily="34" charset="0"/>
              </a:rPr>
              <a:t> </a:t>
            </a:r>
            <a:r>
              <a:rPr lang="en-GB" sz="2400" i="1" dirty="0" err="1">
                <a:latin typeface="Arial Narrow" panose="020B0606020202030204" pitchFamily="34" charset="0"/>
              </a:rPr>
              <a:t>concernant</a:t>
            </a:r>
            <a:r>
              <a:rPr lang="en-GB" sz="2400" i="1" dirty="0">
                <a:latin typeface="Arial Narrow" panose="020B0606020202030204" pitchFamily="34" charset="0"/>
              </a:rPr>
              <a:t> les PAC</a:t>
            </a:r>
          </a:p>
          <a:p>
            <a:pPr marL="144000" indent="0">
              <a:spcBef>
                <a:spcPts val="0"/>
              </a:spcBef>
              <a:buNone/>
            </a:pPr>
            <a:r>
              <a:rPr lang="fr-FR" sz="2400" b="1" dirty="0">
                <a:latin typeface="Arial Narrow" panose="020B0606020202030204" pitchFamily="34" charset="0"/>
              </a:rPr>
              <a:t>- </a:t>
            </a:r>
            <a:r>
              <a:rPr lang="fr-FR" sz="2400" i="1" dirty="0">
                <a:latin typeface="Arial Narrow" panose="020B0606020202030204" pitchFamily="34" charset="0"/>
                <a:hlinkClick r:id="rId5"/>
              </a:rPr>
              <a:t>L’isolation après coup</a:t>
            </a:r>
            <a:endParaRPr lang="fr-FR" sz="2400" i="1" dirty="0">
              <a:latin typeface="Arial Narrow" panose="020B0606020202030204" pitchFamily="34" charset="0"/>
            </a:endParaRPr>
          </a:p>
          <a:p>
            <a:pPr marL="144000" indent="0">
              <a:spcBef>
                <a:spcPts val="0"/>
              </a:spcBef>
              <a:buNone/>
            </a:pPr>
            <a:r>
              <a:rPr lang="fr-FR" sz="2400" b="1" dirty="0">
                <a:latin typeface="Arial Narrow" panose="020B0606020202030204" pitchFamily="34" charset="0"/>
              </a:rPr>
              <a:t>- </a:t>
            </a:r>
            <a:r>
              <a:rPr lang="fr-FR" sz="2400" i="1" dirty="0">
                <a:latin typeface="Arial Narrow" panose="020B0606020202030204" pitchFamily="34" charset="0"/>
                <a:hlinkClick r:id="rId6"/>
              </a:rPr>
              <a:t>Les voitures électriques</a:t>
            </a:r>
            <a:endParaRPr lang="fr-FR" sz="2400" i="1" dirty="0">
              <a:latin typeface="Arial Narrow" panose="020B0606020202030204" pitchFamily="34" charset="0"/>
            </a:endParaRPr>
          </a:p>
          <a:p>
            <a:pPr marL="0" indent="0">
              <a:spcBef>
                <a:spcPts val="1200"/>
              </a:spcBef>
              <a:buNone/>
            </a:pPr>
            <a:r>
              <a:rPr lang="en-GB" sz="2400" b="1" dirty="0">
                <a:latin typeface="Arial Narrow" panose="020B0606020202030204" pitchFamily="34" charset="0"/>
              </a:rPr>
              <a:t>3 Production  </a:t>
            </a:r>
            <a:r>
              <a:rPr lang="fr-FR" sz="2400" i="1" dirty="0">
                <a:latin typeface="Arial Narrow" panose="020B0606020202030204" pitchFamily="34" charset="0"/>
                <a:hlinkClick r:id="rId7"/>
              </a:rPr>
              <a:t>Potentiel des énergies thermiques renouvelables naturelles </a:t>
            </a:r>
            <a:endParaRPr lang="fr-FR" sz="2400" i="1" dirty="0">
              <a:latin typeface="Arial Narrow" panose="020B0606020202030204" pitchFamily="34" charset="0"/>
            </a:endParaRPr>
          </a:p>
          <a:p>
            <a:pPr marL="0" indent="0" algn="ctr">
              <a:spcBef>
                <a:spcPts val="1800"/>
              </a:spcBef>
              <a:buNone/>
            </a:pPr>
            <a:r>
              <a:rPr lang="fr-FR" sz="2400" b="1" i="1" dirty="0">
                <a:latin typeface="Arial Narrow" panose="020B0606020202030204" pitchFamily="34" charset="0"/>
              </a:rPr>
              <a:t>A cheval entre production et consommation</a:t>
            </a:r>
          </a:p>
          <a:p>
            <a:pPr marL="0" indent="0" algn="ctr">
              <a:buNone/>
            </a:pPr>
            <a:r>
              <a:rPr lang="fr-FR" sz="2400" i="1" dirty="0">
                <a:latin typeface="Arial Narrow" panose="020B0606020202030204" pitchFamily="34" charset="0"/>
                <a:cs typeface="Arial" panose="020B0604020202020204" pitchFamily="34" charset="0"/>
                <a:hlinkClick r:id="rId8"/>
              </a:rPr>
              <a:t>Les chaînes énergétiques</a:t>
            </a:r>
            <a:endParaRPr lang="fr-FR" sz="2400" i="1" dirty="0">
              <a:latin typeface="Arial Narrow" panose="020B0606020202030204" pitchFamily="34" charset="0"/>
              <a:cs typeface="Arial" panose="020B0604020202020204" pitchFamily="34" charset="0"/>
            </a:endParaRPr>
          </a:p>
          <a:p>
            <a:pPr marL="0" indent="0" algn="ctr">
              <a:buNone/>
            </a:pPr>
            <a:r>
              <a:rPr lang="fr-FR" sz="2400" i="1" dirty="0">
                <a:latin typeface="Arial Narrow" panose="020B0606020202030204" pitchFamily="34" charset="0"/>
                <a:cs typeface="Arial" panose="020B0604020202020204" pitchFamily="34" charset="0"/>
                <a:hlinkClick r:id="rId9"/>
              </a:rPr>
              <a:t>Les besoins énergétiques d’homo sapiens</a:t>
            </a:r>
            <a:r>
              <a:rPr lang="fr-FR" sz="2400" i="1" dirty="0">
                <a:latin typeface="Arial Narrow" panose="020B0606020202030204" pitchFamily="34" charset="0"/>
                <a:cs typeface="Arial" panose="020B0604020202020204" pitchFamily="34" charset="0"/>
              </a:rPr>
              <a:t>       </a:t>
            </a:r>
            <a:r>
              <a:rPr lang="fr-FR" sz="2400" b="1" i="1" dirty="0">
                <a:latin typeface="Arial Narrow" panose="020B0606020202030204" pitchFamily="34" charset="0"/>
                <a:hlinkClick r:id="rId10"/>
              </a:rPr>
              <a:t>La SWE en Europe</a:t>
            </a:r>
            <a:r>
              <a:rPr lang="fr-FR" sz="2400" b="1" i="1" dirty="0">
                <a:latin typeface="Arial Narrow" panose="020B0606020202030204" pitchFamily="34" charset="0"/>
              </a:rPr>
              <a:t> ?</a:t>
            </a:r>
          </a:p>
          <a:p>
            <a:pPr marL="0" indent="0">
              <a:buNone/>
            </a:pPr>
            <a:r>
              <a:rPr lang="fr-FR" sz="2400" b="1" dirty="0">
                <a:latin typeface="Arial Narrow" panose="020B0606020202030204" pitchFamily="34" charset="0"/>
              </a:rPr>
              <a:t>6 Finance  </a:t>
            </a:r>
            <a:r>
              <a:rPr lang="en-GB" sz="2400" i="1" dirty="0">
                <a:latin typeface="Arial Narrow" panose="020B0606020202030204" pitchFamily="34" charset="0"/>
                <a:hlinkClick r:id="rId11"/>
              </a:rPr>
              <a:t>Comment financer la SWE</a:t>
            </a:r>
            <a:r>
              <a:rPr lang="en-GB" sz="2400" i="1" dirty="0">
                <a:latin typeface="Arial Narrow" panose="020B0606020202030204" pitchFamily="34" charset="0"/>
              </a:rPr>
              <a:t>       et ….</a:t>
            </a:r>
            <a:r>
              <a:rPr lang="en-GB" sz="2400" i="1" dirty="0">
                <a:latin typeface="Arial Narrow" panose="020B0606020202030204" pitchFamily="34" charset="0"/>
                <a:hlinkClick r:id="rId12"/>
              </a:rPr>
              <a:t>la </a:t>
            </a:r>
            <a:r>
              <a:rPr lang="en-GB" sz="2400" i="1" dirty="0" err="1">
                <a:latin typeface="Arial Narrow" panose="020B0606020202030204" pitchFamily="34" charset="0"/>
                <a:hlinkClick r:id="rId12"/>
              </a:rPr>
              <a:t>taxe</a:t>
            </a:r>
            <a:r>
              <a:rPr lang="en-GB" sz="2400" i="1" dirty="0">
                <a:latin typeface="Arial Narrow" panose="020B0606020202030204" pitchFamily="34" charset="0"/>
                <a:hlinkClick r:id="rId12"/>
              </a:rPr>
              <a:t> </a:t>
            </a:r>
            <a:r>
              <a:rPr lang="en-GB" sz="2400" i="1" dirty="0" err="1">
                <a:latin typeface="Arial Narrow" panose="020B0606020202030204" pitchFamily="34" charset="0"/>
                <a:hlinkClick r:id="rId12"/>
              </a:rPr>
              <a:t>carbone</a:t>
            </a:r>
            <a:endParaRPr lang="en-GB" sz="2400" i="1" dirty="0">
              <a:latin typeface="Arial Narrow" panose="020B0606020202030204" pitchFamily="34" charset="0"/>
            </a:endParaRPr>
          </a:p>
          <a:p>
            <a:pPr marL="0" indent="0">
              <a:buNone/>
            </a:pPr>
            <a:r>
              <a:rPr lang="fr-FR" sz="2400" b="1" dirty="0">
                <a:latin typeface="Arial Narrow" panose="020B0606020202030204" pitchFamily="34" charset="0"/>
              </a:rPr>
              <a:t>7 La cartographie    </a:t>
            </a:r>
            <a:r>
              <a:rPr lang="fr-FR" sz="2400" i="1" dirty="0">
                <a:latin typeface="Arial Narrow" panose="020B0606020202030204" pitchFamily="34" charset="0"/>
                <a:hlinkClick r:id="rId13"/>
              </a:rPr>
              <a:t>Géoportail</a:t>
            </a:r>
            <a:r>
              <a:rPr lang="fr-FR" sz="2400" i="1" dirty="0">
                <a:latin typeface="Arial Narrow" panose="020B0606020202030204" pitchFamily="34" charset="0"/>
              </a:rPr>
              <a:t>      </a:t>
            </a:r>
            <a:r>
              <a:rPr lang="fr-FR" sz="2400" i="1" dirty="0">
                <a:latin typeface="Arial Narrow" panose="020B0606020202030204" pitchFamily="34" charset="0"/>
                <a:hlinkClick r:id="rId14"/>
              </a:rPr>
              <a:t>Google </a:t>
            </a:r>
            <a:r>
              <a:rPr lang="fr-FR" sz="2400" i="1" dirty="0" err="1">
                <a:latin typeface="Arial Narrow" panose="020B0606020202030204" pitchFamily="34" charset="0"/>
                <a:hlinkClick r:id="rId14"/>
              </a:rPr>
              <a:t>Maps</a:t>
            </a:r>
            <a:endParaRPr lang="fr-FR" sz="2400" i="1" dirty="0">
              <a:latin typeface="Arial Narrow" panose="020B0606020202030204" pitchFamily="34" charset="0"/>
            </a:endParaRPr>
          </a:p>
          <a:p>
            <a:pPr marL="0" indent="0">
              <a:buNone/>
            </a:pPr>
            <a:r>
              <a:rPr lang="en-GB" sz="2400" b="1" dirty="0">
                <a:latin typeface="Arial Narrow" panose="020B0606020202030204" pitchFamily="34" charset="0"/>
              </a:rPr>
              <a:t>8 La </a:t>
            </a:r>
            <a:r>
              <a:rPr lang="en-GB" sz="2400" b="1" dirty="0" err="1">
                <a:latin typeface="Arial Narrow" panose="020B0606020202030204" pitchFamily="34" charset="0"/>
              </a:rPr>
              <a:t>synthèse</a:t>
            </a:r>
            <a:r>
              <a:rPr lang="en-GB" sz="2400" b="1" dirty="0">
                <a:latin typeface="Arial Narrow" panose="020B0606020202030204" pitchFamily="34" charset="0"/>
              </a:rPr>
              <a:t>       </a:t>
            </a:r>
            <a:r>
              <a:rPr lang="en-GB" sz="2400" i="1" dirty="0">
                <a:latin typeface="Arial Narrow" panose="020B0606020202030204" pitchFamily="34" charset="0"/>
                <a:hlinkClick r:id="rId15"/>
              </a:rPr>
              <a:t>Le temps qui passe</a:t>
            </a:r>
            <a:r>
              <a:rPr lang="en-GB" sz="2400" i="1" dirty="0">
                <a:latin typeface="Arial Narrow" panose="020B0606020202030204" pitchFamily="34" charset="0"/>
              </a:rPr>
              <a:t>….</a:t>
            </a:r>
            <a:endParaRPr lang="en-GB" sz="2400" b="1" dirty="0">
              <a:latin typeface="Arial Narrow" panose="020B0606020202030204" pitchFamily="34" charset="0"/>
            </a:endParaRPr>
          </a:p>
        </p:txBody>
      </p:sp>
    </p:spTree>
    <p:extLst>
      <p:ext uri="{BB962C8B-B14F-4D97-AF65-F5344CB8AC3E}">
        <p14:creationId xmlns:p14="http://schemas.microsoft.com/office/powerpoint/2010/main" val="4124033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9FDA9E-209E-45ED-A2A6-E9CB72822BF5}"/>
              </a:ext>
            </a:extLst>
          </p:cNvPr>
          <p:cNvSpPr>
            <a:spLocks noGrp="1"/>
          </p:cNvSpPr>
          <p:nvPr>
            <p:ph type="subTitle" idx="1"/>
          </p:nvPr>
        </p:nvSpPr>
        <p:spPr>
          <a:xfrm>
            <a:off x="1028700" y="220238"/>
            <a:ext cx="9144000" cy="352954"/>
          </a:xfrm>
        </p:spPr>
        <p:txBody>
          <a:bodyPr>
            <a:normAutofit fontScale="92500" lnSpcReduction="20000"/>
          </a:bodyPr>
          <a:lstStyle/>
          <a:p>
            <a:r>
              <a:rPr lang="fr-FR" b="1" dirty="0"/>
              <a:t>Bibliographie</a:t>
            </a:r>
            <a:endParaRPr lang="en-GB" b="1" dirty="0"/>
          </a:p>
        </p:txBody>
      </p:sp>
      <p:graphicFrame>
        <p:nvGraphicFramePr>
          <p:cNvPr id="5" name="Table 4">
            <a:extLst>
              <a:ext uri="{FF2B5EF4-FFF2-40B4-BE49-F238E27FC236}">
                <a16:creationId xmlns:a16="http://schemas.microsoft.com/office/drawing/2014/main" id="{0C6FE22D-33CA-4253-8C42-51EFA9C2C9E6}"/>
              </a:ext>
            </a:extLst>
          </p:cNvPr>
          <p:cNvGraphicFramePr>
            <a:graphicFrameLocks noGrp="1"/>
          </p:cNvGraphicFramePr>
          <p:nvPr>
            <p:extLst>
              <p:ext uri="{D42A27DB-BD31-4B8C-83A1-F6EECF244321}">
                <p14:modId xmlns:p14="http://schemas.microsoft.com/office/powerpoint/2010/main" val="2237201465"/>
              </p:ext>
            </p:extLst>
          </p:nvPr>
        </p:nvGraphicFramePr>
        <p:xfrm>
          <a:off x="676402" y="597745"/>
          <a:ext cx="10994390" cy="6260255"/>
        </p:xfrm>
        <a:graphic>
          <a:graphicData uri="http://schemas.openxmlformats.org/drawingml/2006/table">
            <a:tbl>
              <a:tblPr firstRow="1" firstCol="1" bandRow="1" bandCol="1">
                <a:tableStyleId>{5C22544A-7EE6-4342-B048-85BDC9FD1C3A}</a:tableStyleId>
              </a:tblPr>
              <a:tblGrid>
                <a:gridCol w="357793">
                  <a:extLst>
                    <a:ext uri="{9D8B030D-6E8A-4147-A177-3AD203B41FA5}">
                      <a16:colId xmlns:a16="http://schemas.microsoft.com/office/drawing/2014/main" val="1767244554"/>
                    </a:ext>
                  </a:extLst>
                </a:gridCol>
                <a:gridCol w="2950254">
                  <a:extLst>
                    <a:ext uri="{9D8B030D-6E8A-4147-A177-3AD203B41FA5}">
                      <a16:colId xmlns:a16="http://schemas.microsoft.com/office/drawing/2014/main" val="1675122484"/>
                    </a:ext>
                  </a:extLst>
                </a:gridCol>
                <a:gridCol w="5241794">
                  <a:extLst>
                    <a:ext uri="{9D8B030D-6E8A-4147-A177-3AD203B41FA5}">
                      <a16:colId xmlns:a16="http://schemas.microsoft.com/office/drawing/2014/main" val="839242334"/>
                    </a:ext>
                  </a:extLst>
                </a:gridCol>
                <a:gridCol w="2444549">
                  <a:extLst>
                    <a:ext uri="{9D8B030D-6E8A-4147-A177-3AD203B41FA5}">
                      <a16:colId xmlns:a16="http://schemas.microsoft.com/office/drawing/2014/main" val="887695489"/>
                    </a:ext>
                  </a:extLst>
                </a:gridCol>
              </a:tblGrid>
              <a:tr h="158750">
                <a:tc>
                  <a:txBody>
                    <a:bodyPr/>
                    <a:lstStyle/>
                    <a:p>
                      <a:pPr algn="l"/>
                      <a:r>
                        <a:rPr lang="fr-FR" sz="700">
                          <a:effectLst/>
                        </a:rPr>
                        <a:t> </a:t>
                      </a:r>
                      <a:endParaRPr lang="en-GB" sz="9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400" dirty="0">
                          <a:effectLst/>
                        </a:rPr>
                        <a:t>Titre</a:t>
                      </a:r>
                      <a:endParaRPr lang="en-GB" sz="14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400" dirty="0">
                          <a:effectLst/>
                        </a:rPr>
                        <a:t>Auteur(s)</a:t>
                      </a:r>
                      <a:endParaRPr lang="en-GB" sz="14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400" dirty="0">
                          <a:effectLst/>
                        </a:rPr>
                        <a:t>Éditeur</a:t>
                      </a:r>
                      <a:endParaRPr lang="en-GB" sz="1400" dirty="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2584042029"/>
                  </a:ext>
                </a:extLst>
              </a:tr>
              <a:tr h="141111">
                <a:tc>
                  <a:txBody>
                    <a:bodyPr/>
                    <a:lstStyle/>
                    <a:p>
                      <a:pPr algn="ctr"/>
                      <a:r>
                        <a:rPr lang="fr-FR" sz="1200" dirty="0">
                          <a:effectLst/>
                        </a:rPr>
                        <a:t>0</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spcBef>
                          <a:spcPts val="1000"/>
                        </a:spcBef>
                      </a:pPr>
                      <a:r>
                        <a:rPr lang="fr-FR" sz="1200" dirty="0">
                          <a:effectLst/>
                        </a:rPr>
                        <a:t>En canoë de la rivière à la mer</a:t>
                      </a:r>
                      <a:endParaRPr lang="en-GB" sz="1200" i="1" dirty="0">
                        <a:solidFill>
                          <a:srgbClr val="404040"/>
                        </a:solidFill>
                        <a:effectLst/>
                        <a:latin typeface="Cambria" panose="02040503050406030204" pitchFamily="18" charset="0"/>
                        <a:ea typeface="SimSun" panose="02010600030101010101" pitchFamily="2" charset="-122"/>
                        <a:cs typeface="Times New Roman" panose="02020603050405020304" pitchFamily="18" charset="0"/>
                      </a:endParaRPr>
                    </a:p>
                  </a:txBody>
                  <a:tcPr marL="49322" marR="49322" marT="0" marB="0"/>
                </a:tc>
                <a:tc>
                  <a:txBody>
                    <a:bodyPr/>
                    <a:lstStyle/>
                    <a:p>
                      <a:pPr algn="l"/>
                      <a:r>
                        <a:rPr lang="fr-FR" sz="1200">
                          <a:effectLst/>
                        </a:rPr>
                        <a:t>de Michel Salvadori</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Le Chasse-Marée</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2486014489"/>
                  </a:ext>
                </a:extLst>
              </a:tr>
              <a:tr h="141111">
                <a:tc>
                  <a:txBody>
                    <a:bodyPr/>
                    <a:lstStyle/>
                    <a:p>
                      <a:pPr algn="ctr"/>
                      <a:r>
                        <a:rPr lang="fr-FR" sz="1200" dirty="0">
                          <a:effectLst/>
                        </a:rPr>
                        <a:t>1</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spcBef>
                          <a:spcPts val="1000"/>
                        </a:spcBef>
                      </a:pPr>
                      <a:r>
                        <a:rPr lang="fr-FR" sz="1200" dirty="0">
                          <a:effectLst/>
                        </a:rPr>
                        <a:t>Réparer la planète</a:t>
                      </a:r>
                      <a:endParaRPr lang="en-GB" sz="1200" i="1" dirty="0">
                        <a:solidFill>
                          <a:srgbClr val="404040"/>
                        </a:solidFill>
                        <a:effectLst/>
                        <a:latin typeface="Cambria" panose="02040503050406030204" pitchFamily="18" charset="0"/>
                        <a:ea typeface="SimSun" panose="02010600030101010101" pitchFamily="2" charset="-122"/>
                        <a:cs typeface="Times New Roman" panose="02020603050405020304" pitchFamily="18" charset="0"/>
                      </a:endParaRPr>
                    </a:p>
                  </a:txBody>
                  <a:tcPr marL="49322" marR="49322" marT="0" marB="0"/>
                </a:tc>
                <a:tc>
                  <a:txBody>
                    <a:bodyPr/>
                    <a:lstStyle/>
                    <a:p>
                      <a:pPr algn="l"/>
                      <a:r>
                        <a:rPr lang="fr-FR" sz="1200">
                          <a:effectLst/>
                        </a:rPr>
                        <a:t>de M. Rouer et Anne Gouyon</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éditions J-C Lattès</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858406455"/>
                  </a:ext>
                </a:extLst>
              </a:tr>
              <a:tr h="141111">
                <a:tc>
                  <a:txBody>
                    <a:bodyPr/>
                    <a:lstStyle/>
                    <a:p>
                      <a:pPr algn="ctr"/>
                      <a:r>
                        <a:rPr lang="fr-FR" sz="1200" dirty="0">
                          <a:effectLst/>
                        </a:rPr>
                        <a:t>2</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spcBef>
                          <a:spcPts val="1000"/>
                        </a:spcBef>
                      </a:pPr>
                      <a:r>
                        <a:rPr lang="fr-FR" sz="1200" dirty="0">
                          <a:effectLst/>
                        </a:rPr>
                        <a:t>Mécanique appliquée</a:t>
                      </a:r>
                      <a:endParaRPr lang="en-GB" sz="1200" i="1" dirty="0">
                        <a:solidFill>
                          <a:srgbClr val="404040"/>
                        </a:solidFill>
                        <a:effectLst/>
                        <a:latin typeface="Cambria" panose="02040503050406030204" pitchFamily="18" charset="0"/>
                        <a:ea typeface="SimSun" panose="02010600030101010101" pitchFamily="2" charset="-122"/>
                        <a:cs typeface="Times New Roman" panose="02020603050405020304" pitchFamily="18" charset="0"/>
                      </a:endParaRPr>
                    </a:p>
                  </a:txBody>
                  <a:tcPr marL="49322" marR="49322" marT="0" marB="0"/>
                </a:tc>
                <a:tc>
                  <a:txBody>
                    <a:bodyPr/>
                    <a:lstStyle/>
                    <a:p>
                      <a:pPr algn="l"/>
                      <a:r>
                        <a:rPr lang="fr-FR" sz="1200" dirty="0">
                          <a:effectLst/>
                        </a:rPr>
                        <a:t>de R. </a:t>
                      </a:r>
                      <a:r>
                        <a:rPr lang="fr-FR" sz="1200" dirty="0" err="1">
                          <a:effectLst/>
                        </a:rPr>
                        <a:t>Ouziaux</a:t>
                      </a:r>
                      <a:r>
                        <a:rPr lang="fr-FR" sz="1200" dirty="0">
                          <a:effectLst/>
                        </a:rPr>
                        <a:t> et J. Perrier (tome 1)</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éditions Dunod</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3021104886"/>
                  </a:ext>
                </a:extLst>
              </a:tr>
              <a:tr h="141111">
                <a:tc>
                  <a:txBody>
                    <a:bodyPr/>
                    <a:lstStyle/>
                    <a:p>
                      <a:pPr algn="ctr"/>
                      <a:r>
                        <a:rPr lang="fr-FR" sz="1200" dirty="0">
                          <a:effectLst/>
                        </a:rPr>
                        <a:t>3</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Les pompes à chaleur</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Bruno Béranger</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éditions Eyrolles</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3559899165"/>
                  </a:ext>
                </a:extLst>
              </a:tr>
              <a:tr h="141111">
                <a:tc>
                  <a:txBody>
                    <a:bodyPr/>
                    <a:lstStyle/>
                    <a:p>
                      <a:pPr algn="ctr"/>
                      <a:r>
                        <a:rPr lang="fr-FR" sz="1200" dirty="0">
                          <a:effectLst/>
                        </a:rPr>
                        <a:t>4</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300 décisions pour changer la France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Commission Jacques Attali</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éditions XO</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766203560"/>
                  </a:ext>
                </a:extLst>
              </a:tr>
              <a:tr h="326320">
                <a:tc>
                  <a:txBody>
                    <a:bodyPr/>
                    <a:lstStyle/>
                    <a:p>
                      <a:pPr algn="ctr"/>
                      <a:r>
                        <a:rPr lang="fr-FR" sz="1200" dirty="0">
                          <a:effectLst/>
                        </a:rPr>
                        <a:t>5</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La pompe à chaleur</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Théorie simplifiée, constitution, classification et applications de Me Béatrice </a:t>
                      </a:r>
                      <a:r>
                        <a:rPr lang="fr-FR" sz="1200" dirty="0" err="1">
                          <a:effectLst/>
                        </a:rPr>
                        <a:t>Jourdon</a:t>
                      </a:r>
                      <a:r>
                        <a:rPr lang="fr-FR" sz="1200" dirty="0">
                          <a:effectLst/>
                        </a:rPr>
                        <a:t> et M. Abdoulaye Ndiaye (professeur de physique appliquée au lycée Paul Langevin)</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consultable sur Internet</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4163267090"/>
                  </a:ext>
                </a:extLst>
              </a:tr>
              <a:tr h="141111">
                <a:tc>
                  <a:txBody>
                    <a:bodyPr/>
                    <a:lstStyle/>
                    <a:p>
                      <a:pPr algn="ctr"/>
                      <a:r>
                        <a:rPr lang="fr-FR" sz="1200" dirty="0">
                          <a:effectLst/>
                        </a:rPr>
                        <a:t>6</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Ma vérité sur la planète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Claude Allègre</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éditions Plon Fayard</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425614226"/>
                  </a:ext>
                </a:extLst>
              </a:tr>
              <a:tr h="141111">
                <a:tc>
                  <a:txBody>
                    <a:bodyPr/>
                    <a:lstStyle/>
                    <a:p>
                      <a:pPr algn="ctr"/>
                      <a:r>
                        <a:rPr lang="fr-FR" sz="1200" dirty="0">
                          <a:effectLst/>
                        </a:rPr>
                        <a:t>7</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La fusion nucléaire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Sous la direction de Guy Laval</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éditions EDP Sciences</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251921080"/>
                  </a:ext>
                </a:extLst>
              </a:tr>
              <a:tr h="149578">
                <a:tc>
                  <a:txBody>
                    <a:bodyPr/>
                    <a:lstStyle/>
                    <a:p>
                      <a:pPr algn="ctr"/>
                      <a:r>
                        <a:rPr lang="fr-FR" sz="1200" dirty="0">
                          <a:effectLst/>
                        </a:rPr>
                        <a:t>8</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Méthodologie de mise en place des pompes à chaleur sur nappe en Île-de-France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BRGM/RP-52450-FR de L. Albouy</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Document public au format pdf.</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3242830128"/>
                  </a:ext>
                </a:extLst>
              </a:tr>
              <a:tr h="184150">
                <a:tc>
                  <a:txBody>
                    <a:bodyPr/>
                    <a:lstStyle/>
                    <a:p>
                      <a:pPr algn="ctr"/>
                      <a:r>
                        <a:rPr lang="fr-FR" sz="1200" dirty="0">
                          <a:effectLst/>
                        </a:rPr>
                        <a:t>9</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Chauffage (et rafraîchissement)  par pompe à chaleur.</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Jacques Bernier</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éditions PYC livres</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192900691"/>
                  </a:ext>
                </a:extLst>
              </a:tr>
              <a:tr h="277282">
                <a:tc>
                  <a:txBody>
                    <a:bodyPr/>
                    <a:lstStyle/>
                    <a:p>
                      <a:pPr algn="ctr">
                        <a:spcBef>
                          <a:spcPts val="200"/>
                        </a:spcBef>
                        <a:spcAft>
                          <a:spcPts val="200"/>
                        </a:spcAft>
                      </a:pPr>
                      <a:r>
                        <a:rPr lang="fr-FR" sz="1200" dirty="0">
                          <a:effectLst/>
                        </a:rPr>
                        <a:t>10</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spcBef>
                          <a:spcPts val="200"/>
                        </a:spcBef>
                        <a:spcAft>
                          <a:spcPts val="200"/>
                        </a:spcAft>
                      </a:pPr>
                      <a:r>
                        <a:rPr lang="fr-FR" sz="1200" dirty="0">
                          <a:effectLst/>
                        </a:rPr>
                        <a:t>Amélioration thermique des bâtiments collectifs</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spcBef>
                          <a:spcPts val="200"/>
                        </a:spcBef>
                        <a:spcAft>
                          <a:spcPts val="200"/>
                        </a:spcAft>
                      </a:pPr>
                      <a:r>
                        <a:rPr lang="fr-FR" sz="1200" dirty="0">
                          <a:effectLst/>
                        </a:rPr>
                        <a:t>Livre réalisé sous le patronage d’EDF de ARC, de </a:t>
                      </a:r>
                      <a:r>
                        <a:rPr lang="fr-FR" sz="1200" dirty="0" err="1">
                          <a:effectLst/>
                        </a:rPr>
                        <a:t>l’Ademe</a:t>
                      </a:r>
                      <a:r>
                        <a:rPr lang="fr-FR" sz="1200" dirty="0">
                          <a:effectLst/>
                        </a:rPr>
                        <a:t>, de FFB et du CSTB par plusieurs architectes français et un BE allemand. A. </a:t>
                      </a:r>
                      <a:r>
                        <a:rPr lang="fr-FR" sz="1200" dirty="0" err="1">
                          <a:effectLst/>
                        </a:rPr>
                        <a:t>Augard</a:t>
                      </a:r>
                      <a:r>
                        <a:rPr lang="fr-FR" sz="1200" dirty="0">
                          <a:effectLst/>
                        </a:rPr>
                        <a:t> et F. </a:t>
                      </a:r>
                      <a:r>
                        <a:rPr lang="fr-FR" sz="1200" dirty="0" err="1">
                          <a:effectLst/>
                        </a:rPr>
                        <a:t>Pelegrin</a:t>
                      </a:r>
                      <a:r>
                        <a:rPr lang="fr-FR" sz="1200" dirty="0">
                          <a:effectLst/>
                        </a:rPr>
                        <a:t>.</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spcBef>
                          <a:spcPts val="200"/>
                        </a:spcBef>
                        <a:spcAft>
                          <a:spcPts val="200"/>
                        </a:spcAft>
                      </a:pPr>
                      <a:r>
                        <a:rPr lang="fr-FR" sz="1200">
                          <a:effectLst/>
                        </a:rPr>
                        <a:t>Guide ABC</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3432607395"/>
                  </a:ext>
                </a:extLst>
              </a:tr>
              <a:tr h="161925">
                <a:tc>
                  <a:txBody>
                    <a:bodyPr/>
                    <a:lstStyle/>
                    <a:p>
                      <a:pPr algn="ctr"/>
                      <a:r>
                        <a:rPr lang="fr-FR" sz="1200" dirty="0">
                          <a:effectLst/>
                        </a:rPr>
                        <a:t>11</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Le bilan énergétique simplifié</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Livret à usage des conseils syndicaux et des syndics réalisé sous le parrainage de l’ARC,</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 </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2329591414"/>
                  </a:ext>
                </a:extLst>
              </a:tr>
              <a:tr h="180975">
                <a:tc>
                  <a:txBody>
                    <a:bodyPr/>
                    <a:lstStyle/>
                    <a:p>
                      <a:pPr algn="ctr"/>
                      <a:r>
                        <a:rPr lang="fr-FR" sz="1200" dirty="0">
                          <a:effectLst/>
                        </a:rPr>
                        <a:t>12</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en-GB" sz="1200" dirty="0">
                          <a:effectLst/>
                        </a:rPr>
                        <a:t>Blue ocean strategy</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W. Chan Kim et Renée </a:t>
                      </a:r>
                      <a:r>
                        <a:rPr lang="fr-FR" sz="1200" dirty="0" err="1">
                          <a:effectLst/>
                        </a:rPr>
                        <a:t>Mauborgne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en-GB" sz="1200">
                          <a:effectLst/>
                        </a:rPr>
                        <a:t>éditeur Harward Business School Press</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402160147"/>
                  </a:ext>
                </a:extLst>
              </a:tr>
              <a:tr h="190500">
                <a:tc>
                  <a:txBody>
                    <a:bodyPr/>
                    <a:lstStyle/>
                    <a:p>
                      <a:pPr algn="ctr"/>
                      <a:r>
                        <a:rPr lang="fr-FR" sz="1200">
                          <a:effectLst/>
                        </a:rPr>
                        <a:t>13</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Pompe à chaleur géothermique sur aquifère</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Conception et mise en œuvre de BRGM éditions</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Co-édité par l’Ademe, l’Arene et le BRGM</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2179130586"/>
                  </a:ext>
                </a:extLst>
              </a:tr>
              <a:tr h="141111">
                <a:tc>
                  <a:txBody>
                    <a:bodyPr/>
                    <a:lstStyle/>
                    <a:p>
                      <a:pPr algn="ctr"/>
                      <a:r>
                        <a:rPr lang="fr-FR" sz="1200" dirty="0">
                          <a:effectLst/>
                        </a:rPr>
                        <a:t>14</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La géothermie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Jean </a:t>
                      </a:r>
                      <a:r>
                        <a:rPr lang="fr-FR" sz="1200" dirty="0" err="1">
                          <a:effectLst/>
                        </a:rPr>
                        <a:t>Lemale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éditions Dunod</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496538764"/>
                  </a:ext>
                </a:extLst>
              </a:tr>
              <a:tr h="141111">
                <a:tc>
                  <a:txBody>
                    <a:bodyPr/>
                    <a:lstStyle/>
                    <a:p>
                      <a:pPr algn="ctr"/>
                      <a:r>
                        <a:rPr lang="fr-FR" sz="1200" dirty="0">
                          <a:effectLst/>
                        </a:rPr>
                        <a:t>15</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Intégrer les énergies renouvelables</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Alain </a:t>
                      </a:r>
                      <a:r>
                        <a:rPr lang="fr-FR" sz="1200" dirty="0" err="1">
                          <a:effectLst/>
                        </a:rPr>
                        <a:t>Filloux</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édité par le CSTB</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3028662100"/>
                  </a:ext>
                </a:extLst>
              </a:tr>
              <a:tr h="141111">
                <a:tc>
                  <a:txBody>
                    <a:bodyPr/>
                    <a:lstStyle/>
                    <a:p>
                      <a:pPr algn="ctr"/>
                      <a:r>
                        <a:rPr lang="fr-FR" sz="1200" dirty="0">
                          <a:effectLst/>
                        </a:rPr>
                        <a:t>16</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Eau et énergie destins croisés</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17 auteurs différents</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Presse des mines</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3350202037"/>
                  </a:ext>
                </a:extLst>
              </a:tr>
              <a:tr h="194735">
                <a:tc>
                  <a:txBody>
                    <a:bodyPr/>
                    <a:lstStyle/>
                    <a:p>
                      <a:pPr algn="ctr"/>
                      <a:r>
                        <a:rPr lang="fr-FR" sz="1200" dirty="0">
                          <a:effectLst/>
                        </a:rPr>
                        <a:t>17</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Copropriété.    Les nouvelles règles</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Revue n °83 « Que choisir » de mars 2010</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Union fédérale des consommateurs</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80144572"/>
                  </a:ext>
                </a:extLst>
              </a:tr>
              <a:tr h="141111">
                <a:tc>
                  <a:txBody>
                    <a:bodyPr/>
                    <a:lstStyle/>
                    <a:p>
                      <a:pPr algn="ctr"/>
                      <a:r>
                        <a:rPr lang="fr-FR" sz="1200" dirty="0">
                          <a:effectLst/>
                        </a:rPr>
                        <a:t>18</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La 3</a:t>
                      </a:r>
                      <a:r>
                        <a:rPr lang="fr-FR" sz="1200" baseline="30000">
                          <a:effectLst/>
                        </a:rPr>
                        <a:t>e</a:t>
                      </a:r>
                      <a:r>
                        <a:rPr lang="fr-FR" sz="1200">
                          <a:effectLst/>
                        </a:rPr>
                        <a:t> révolution industrielle</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Jeremy Rifkin</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Les liens qui libèrent</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3910643383"/>
                  </a:ext>
                </a:extLst>
              </a:tr>
              <a:tr h="141111">
                <a:tc>
                  <a:txBody>
                    <a:bodyPr/>
                    <a:lstStyle/>
                    <a:p>
                      <a:pPr algn="ctr"/>
                      <a:r>
                        <a:rPr lang="fr-FR" sz="1200" dirty="0">
                          <a:effectLst/>
                        </a:rPr>
                        <a:t>19</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L’industrie du mensonge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en-US" sz="1200" dirty="0">
                          <a:effectLst/>
                        </a:rPr>
                        <a:t>John </a:t>
                      </a:r>
                      <a:r>
                        <a:rPr lang="en-US" sz="1200" dirty="0" err="1">
                          <a:effectLst/>
                        </a:rPr>
                        <a:t>Stauber</a:t>
                      </a:r>
                      <a:r>
                        <a:rPr lang="en-US" sz="1200" dirty="0">
                          <a:effectLst/>
                        </a:rPr>
                        <a:t> et Sheldon Rampton</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Agone (édition 2012)</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3872683930"/>
                  </a:ext>
                </a:extLst>
              </a:tr>
              <a:tr h="141111">
                <a:tc>
                  <a:txBody>
                    <a:bodyPr/>
                    <a:lstStyle/>
                    <a:p>
                      <a:pPr algn="ctr"/>
                      <a:r>
                        <a:rPr lang="fr-FR" sz="1200" dirty="0">
                          <a:effectLst/>
                        </a:rPr>
                        <a:t>20</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Manuel du dépanneur</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Patrick </a:t>
                      </a:r>
                      <a:r>
                        <a:rPr lang="fr-FR" sz="1200" dirty="0" err="1">
                          <a:effectLst/>
                        </a:rPr>
                        <a:t>Kotzaoglanlian</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Mankot SARL</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258742130"/>
                  </a:ext>
                </a:extLst>
              </a:tr>
              <a:tr h="141111">
                <a:tc>
                  <a:txBody>
                    <a:bodyPr/>
                    <a:lstStyle/>
                    <a:p>
                      <a:pPr algn="ctr"/>
                      <a:r>
                        <a:rPr lang="fr-FR" sz="1200" dirty="0">
                          <a:effectLst/>
                        </a:rPr>
                        <a:t>21</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L’efficacité énergétique du bâtiment</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en-US" sz="1200" dirty="0">
                          <a:effectLst/>
                        </a:rPr>
                        <a:t>R. Franck, G. </a:t>
                      </a:r>
                      <a:r>
                        <a:rPr lang="en-US" sz="1200" dirty="0" err="1">
                          <a:effectLst/>
                        </a:rPr>
                        <a:t>Jover</a:t>
                      </a:r>
                      <a:r>
                        <a:rPr lang="en-US" sz="1200" dirty="0">
                          <a:effectLst/>
                        </a:rPr>
                        <a:t>, F. </a:t>
                      </a:r>
                      <a:r>
                        <a:rPr lang="en-US" sz="1200" dirty="0" err="1">
                          <a:effectLst/>
                        </a:rPr>
                        <a:t>Hovorka</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Eyrolles</a:t>
                      </a:r>
                      <a:endParaRPr lang="en-GB" sz="120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2450014818"/>
                  </a:ext>
                </a:extLst>
              </a:tr>
              <a:tr h="277389">
                <a:tc>
                  <a:txBody>
                    <a:bodyPr/>
                    <a:lstStyle/>
                    <a:p>
                      <a:pPr algn="ctr"/>
                      <a:r>
                        <a:rPr lang="fr-FR" sz="1200" dirty="0">
                          <a:effectLst/>
                        </a:rPr>
                        <a:t>22</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a:effectLst/>
                        </a:rPr>
                        <a:t>Copropriété : le temps des économies d’énergie et du développement durable</a:t>
                      </a:r>
                      <a:endParaRPr lang="en-GB" sz="120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Livre écrit sous la direction de Bruno Dhont ancien directeur de l’ARC en collaboration avec l’IDEMU du réseau Espace info énergie</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Vuibert</a:t>
                      </a:r>
                      <a:endParaRPr lang="en-GB" sz="1200" dirty="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4194877625"/>
                  </a:ext>
                </a:extLst>
              </a:tr>
              <a:tr h="141111">
                <a:tc>
                  <a:txBody>
                    <a:bodyPr/>
                    <a:lstStyle/>
                    <a:p>
                      <a:pPr algn="ctr"/>
                      <a:r>
                        <a:rPr lang="fr-FR" sz="1200" dirty="0">
                          <a:effectLst/>
                        </a:rPr>
                        <a:t>23</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L’économie politique No 90</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Technologie et écologie : alliées ou ennemies ?</a:t>
                      </a:r>
                      <a:endParaRPr lang="en-GB" sz="1200" dirty="0">
                        <a:effectLst/>
                        <a:latin typeface="Times New Roman" panose="02020603050405020304" pitchFamily="18" charset="0"/>
                        <a:ea typeface="SimSun" panose="02010600030101010101" pitchFamily="2" charset="-122"/>
                      </a:endParaRPr>
                    </a:p>
                  </a:txBody>
                  <a:tcPr marL="49322" marR="49322" marT="0" marB="0"/>
                </a:tc>
                <a:tc>
                  <a:txBody>
                    <a:bodyPr/>
                    <a:lstStyle/>
                    <a:p>
                      <a:pPr algn="l"/>
                      <a:r>
                        <a:rPr lang="fr-FR" sz="1200" dirty="0">
                          <a:effectLst/>
                        </a:rPr>
                        <a:t>L’économie politique</a:t>
                      </a:r>
                      <a:endParaRPr lang="en-GB" sz="1200" dirty="0">
                        <a:effectLst/>
                        <a:latin typeface="Times New Roman" panose="02020603050405020304" pitchFamily="18" charset="0"/>
                        <a:ea typeface="SimSun" panose="02010600030101010101" pitchFamily="2" charset="-122"/>
                      </a:endParaRPr>
                    </a:p>
                  </a:txBody>
                  <a:tcPr marL="49322" marR="49322" marT="0" marB="0"/>
                </a:tc>
                <a:extLst>
                  <a:ext uri="{0D108BD9-81ED-4DB2-BD59-A6C34878D82A}">
                    <a16:rowId xmlns:a16="http://schemas.microsoft.com/office/drawing/2014/main" val="2100128669"/>
                  </a:ext>
                </a:extLst>
              </a:tr>
            </a:tbl>
          </a:graphicData>
        </a:graphic>
      </p:graphicFrame>
    </p:spTree>
    <p:extLst>
      <p:ext uri="{BB962C8B-B14F-4D97-AF65-F5344CB8AC3E}">
        <p14:creationId xmlns:p14="http://schemas.microsoft.com/office/powerpoint/2010/main" val="20839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240B822-A873-4852-8B89-8461BC714782}"/>
              </a:ext>
            </a:extLst>
          </p:cNvPr>
          <p:cNvGraphicFramePr>
            <a:graphicFrameLocks noGrp="1"/>
          </p:cNvGraphicFramePr>
          <p:nvPr>
            <p:extLst>
              <p:ext uri="{D42A27DB-BD31-4B8C-83A1-F6EECF244321}">
                <p14:modId xmlns:p14="http://schemas.microsoft.com/office/powerpoint/2010/main" val="20120923"/>
              </p:ext>
            </p:extLst>
          </p:nvPr>
        </p:nvGraphicFramePr>
        <p:xfrm>
          <a:off x="513927" y="137160"/>
          <a:ext cx="11164146" cy="6583680"/>
        </p:xfrm>
        <a:graphic>
          <a:graphicData uri="http://schemas.openxmlformats.org/drawingml/2006/table">
            <a:tbl>
              <a:tblPr firstRow="1" firstCol="1" bandRow="1" bandCol="1">
                <a:tableStyleId>{5C22544A-7EE6-4342-B048-85BDC9FD1C3A}</a:tableStyleId>
              </a:tblPr>
              <a:tblGrid>
                <a:gridCol w="409804">
                  <a:extLst>
                    <a:ext uri="{9D8B030D-6E8A-4147-A177-3AD203B41FA5}">
                      <a16:colId xmlns:a16="http://schemas.microsoft.com/office/drawing/2014/main" val="177777870"/>
                    </a:ext>
                  </a:extLst>
                </a:gridCol>
                <a:gridCol w="10754342">
                  <a:extLst>
                    <a:ext uri="{9D8B030D-6E8A-4147-A177-3AD203B41FA5}">
                      <a16:colId xmlns:a16="http://schemas.microsoft.com/office/drawing/2014/main" val="3039732567"/>
                    </a:ext>
                  </a:extLst>
                </a:gridCol>
              </a:tblGrid>
              <a:tr h="158250">
                <a:tc>
                  <a:txBody>
                    <a:bodyPr/>
                    <a:lstStyle/>
                    <a:p>
                      <a:pPr algn="ctr">
                        <a:spcBef>
                          <a:spcPts val="300"/>
                        </a:spcBef>
                        <a:spcAft>
                          <a:spcPts val="300"/>
                        </a:spcAft>
                      </a:pPr>
                      <a:r>
                        <a:rPr lang="fr-FR" sz="1200" dirty="0">
                          <a:effectLst/>
                        </a:rPr>
                        <a:t>No</a:t>
                      </a:r>
                      <a:endParaRPr lang="en-GB" sz="1200" b="1" dirty="0">
                        <a:solidFill>
                          <a:srgbClr val="4F81BD"/>
                        </a:solidFill>
                        <a:effectLst/>
                        <a:latin typeface="Times New Roman" panose="02020603050405020304" pitchFamily="18" charset="0"/>
                      </a:endParaRPr>
                    </a:p>
                  </a:txBody>
                  <a:tcPr marL="24865" marR="24865" marT="0" marB="0"/>
                </a:tc>
                <a:tc>
                  <a:txBody>
                    <a:bodyPr/>
                    <a:lstStyle/>
                    <a:p>
                      <a:pPr algn="ctr">
                        <a:spcBef>
                          <a:spcPts val="300"/>
                        </a:spcBef>
                        <a:spcAft>
                          <a:spcPts val="300"/>
                        </a:spcAft>
                      </a:pPr>
                      <a:r>
                        <a:rPr lang="fr-FR" sz="1200" dirty="0">
                          <a:effectLst/>
                        </a:rPr>
                        <a:t>Description</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2036766893"/>
                  </a:ext>
                </a:extLst>
              </a:tr>
              <a:tr h="127281">
                <a:tc>
                  <a:txBody>
                    <a:bodyPr/>
                    <a:lstStyle/>
                    <a:p>
                      <a:pPr algn="ctr"/>
                      <a:r>
                        <a:rPr lang="fr-FR" sz="1200" dirty="0">
                          <a:effectLst/>
                        </a:rPr>
                        <a:t>0</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Une merveilleuse approche de la nature, des montagnes à la mer, par le tourisme nautique.</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2485716439"/>
                  </a:ext>
                </a:extLst>
              </a:tr>
              <a:tr h="127281">
                <a:tc>
                  <a:txBody>
                    <a:bodyPr/>
                    <a:lstStyle/>
                    <a:p>
                      <a:pPr algn="ctr"/>
                      <a:r>
                        <a:rPr lang="fr-FR" sz="1200" dirty="0">
                          <a:effectLst/>
                        </a:rPr>
                        <a:t>1</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Une vision prospective étonnante de nos comportements futurs</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2570539331"/>
                  </a:ext>
                </a:extLst>
              </a:tr>
              <a:tr h="127281">
                <a:tc>
                  <a:txBody>
                    <a:bodyPr/>
                    <a:lstStyle/>
                    <a:p>
                      <a:pPr algn="ctr"/>
                      <a:r>
                        <a:rPr lang="fr-FR" sz="1200" dirty="0">
                          <a:effectLst/>
                        </a:rPr>
                        <a:t>2</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Dans ce tome 1 relatif à la mécanique des fluides, les auteurs n’ont de cesse d’isoler de nombreux systèmes et de leur appliquer les principes de la conservation de l’énergie.</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944540906"/>
                  </a:ext>
                </a:extLst>
              </a:tr>
              <a:tr h="158321">
                <a:tc>
                  <a:txBody>
                    <a:bodyPr/>
                    <a:lstStyle/>
                    <a:p>
                      <a:pPr algn="ctr"/>
                      <a:r>
                        <a:rPr lang="fr-FR" sz="1200" dirty="0">
                          <a:effectLst/>
                        </a:rPr>
                        <a:t>3</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Ce livre explique avec sincérité les écueils que les particuliers inventifs ont dû surmonter pour faire fonctionner la pompe à chaleur installée dans leurs maisons individuelles.</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47524037"/>
                  </a:ext>
                </a:extLst>
              </a:tr>
              <a:tr h="169333">
                <a:tc>
                  <a:txBody>
                    <a:bodyPr/>
                    <a:lstStyle/>
                    <a:p>
                      <a:pPr algn="ctr"/>
                      <a:r>
                        <a:rPr lang="fr-FR" sz="1200" dirty="0">
                          <a:effectLst/>
                        </a:rPr>
                        <a:t>4</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Dans le cadre des décisions à prendre pour améliorer la croissance française, 45 personnalités ont travaillé six mois pour écrire ce livre, à la demande du président Sarkozy.</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3544484522"/>
                  </a:ext>
                </a:extLst>
              </a:tr>
              <a:tr h="140267">
                <a:tc>
                  <a:txBody>
                    <a:bodyPr/>
                    <a:lstStyle/>
                    <a:p>
                      <a:pPr algn="ctr"/>
                      <a:r>
                        <a:rPr lang="fr-FR" sz="1200" dirty="0">
                          <a:effectLst/>
                        </a:rPr>
                        <a:t>5</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Cette théorie simplifiée aborde le chauffage thermodynamique sous ses différents aspects. Une sorte d’invitation à la réflexion et à l’évolution de ces techniques à partir d’un fichier source .doc en libre diffusion sur un site Internet.</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3058204837"/>
                  </a:ext>
                </a:extLst>
              </a:tr>
              <a:tr h="177800">
                <a:tc>
                  <a:txBody>
                    <a:bodyPr/>
                    <a:lstStyle/>
                    <a:p>
                      <a:pPr algn="ctr"/>
                      <a:r>
                        <a:rPr lang="fr-FR" sz="1200" dirty="0">
                          <a:effectLst/>
                        </a:rPr>
                        <a:t>6</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Membre de l’Académie des sciences, Claude Allègre nous explique avec son tempérament comment il conçoit un monde meilleur au travers de propositions concrètes dans le domaine des OGM, de l’amélioration de la biodiversité, des énergies nouvelles pour le chauffage et la voiture.</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3540191669"/>
                  </a:ext>
                </a:extLst>
              </a:tr>
              <a:tr h="130174">
                <a:tc>
                  <a:txBody>
                    <a:bodyPr/>
                    <a:lstStyle/>
                    <a:p>
                      <a:pPr algn="ctr"/>
                      <a:r>
                        <a:rPr lang="fr-FR" sz="1200" dirty="0">
                          <a:effectLst/>
                        </a:rPr>
                        <a:t>7</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Bef>
                          <a:spcPts val="1000"/>
                        </a:spcBef>
                        <a:spcAft>
                          <a:spcPts val="0"/>
                        </a:spcAft>
                      </a:pPr>
                      <a:r>
                        <a:rPr lang="fr-FR" sz="1200" dirty="0">
                          <a:effectLst/>
                        </a:rPr>
                        <a:t>Un livre complexe sur la recherche fondamentale et la production d’énergie après 2050</a:t>
                      </a:r>
                      <a:endParaRPr lang="en-GB" sz="1200" b="1" dirty="0">
                        <a:solidFill>
                          <a:srgbClr val="4F81BD"/>
                        </a:solidFill>
                        <a:effectLst/>
                        <a:latin typeface="Times New Roman" panose="02020603050405020304" pitchFamily="18" charset="0"/>
                      </a:endParaRPr>
                    </a:p>
                  </a:txBody>
                  <a:tcPr marL="24865" marR="24865" marT="0" marB="0"/>
                </a:tc>
                <a:extLst>
                  <a:ext uri="{0D108BD9-81ED-4DB2-BD59-A6C34878D82A}">
                    <a16:rowId xmlns:a16="http://schemas.microsoft.com/office/drawing/2014/main" val="2560637749"/>
                  </a:ext>
                </a:extLst>
              </a:tr>
              <a:tr h="174626">
                <a:tc>
                  <a:txBody>
                    <a:bodyPr/>
                    <a:lstStyle/>
                    <a:p>
                      <a:pPr algn="ctr"/>
                      <a:r>
                        <a:rPr lang="fr-FR" sz="1200" dirty="0">
                          <a:effectLst/>
                        </a:rPr>
                        <a:t>8</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Logique que l’auteur de ce fichier </a:t>
                      </a:r>
                      <a:r>
                        <a:rPr lang="fr-FR" sz="1200" dirty="0" err="1">
                          <a:effectLst/>
                        </a:rPr>
                        <a:t>pdf</a:t>
                      </a:r>
                      <a:r>
                        <a:rPr lang="fr-FR" sz="1200" dirty="0">
                          <a:effectLst/>
                        </a:rPr>
                        <a:t> protégé en écriture ait maintenant un poste de responsable européen à Bruxelles tant le sujet traité, celui de la mise en œuvre des pompes à chaleur sur nappe libre en Île-de-France, a été réalisé avec sérieux.</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1447866014"/>
                  </a:ext>
                </a:extLst>
              </a:tr>
              <a:tr h="118533">
                <a:tc>
                  <a:txBody>
                    <a:bodyPr/>
                    <a:lstStyle/>
                    <a:p>
                      <a:pPr algn="ctr"/>
                      <a:r>
                        <a:rPr lang="fr-FR" sz="1200" dirty="0">
                          <a:effectLst/>
                        </a:rPr>
                        <a:t>9</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Comment déterminer, installer et entretenir une pompe à chaleur de petite puissance dans le cadre d’une maison individuelle.</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2188715718"/>
                  </a:ext>
                </a:extLst>
              </a:tr>
              <a:tr h="144817">
                <a:tc>
                  <a:txBody>
                    <a:bodyPr/>
                    <a:lstStyle/>
                    <a:p>
                      <a:pPr algn="ctr"/>
                      <a:r>
                        <a:rPr lang="fr-FR" sz="1200" dirty="0">
                          <a:effectLst/>
                        </a:rPr>
                        <a:t>10</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a:effectLst/>
                        </a:rPr>
                        <a:t>Une brochure technique remaniée sur les méthodes permettant de diminuer sensiblement le besoin thermique des bâtiments, sans affecter le confort de ses occupants.</a:t>
                      </a:r>
                      <a:endParaRPr lang="en-GB" sz="120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3623002082"/>
                  </a:ext>
                </a:extLst>
              </a:tr>
              <a:tr h="146455">
                <a:tc>
                  <a:txBody>
                    <a:bodyPr/>
                    <a:lstStyle/>
                    <a:p>
                      <a:pPr algn="ctr"/>
                      <a:r>
                        <a:rPr lang="fr-FR" sz="1200">
                          <a:effectLst/>
                        </a:rPr>
                        <a:t>11</a:t>
                      </a:r>
                      <a:endParaRPr lang="en-GB" sz="120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Un ouvrage de référence destiné aux ingénieurs climaticiens ainsi qu’aux décideurs publics ou privés soucieux de mettre en œuvre une politique énergétique basée sur la production d’énergie renouvelable à partir des ressources énergétiques de notre sous-sol.</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2554334503"/>
                  </a:ext>
                </a:extLst>
              </a:tr>
              <a:tr h="140528">
                <a:tc>
                  <a:txBody>
                    <a:bodyPr/>
                    <a:lstStyle/>
                    <a:p>
                      <a:pPr algn="ctr"/>
                      <a:r>
                        <a:rPr lang="fr-FR" sz="1200" dirty="0">
                          <a:effectLst/>
                        </a:rPr>
                        <a:t>12</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Un tour d’horizon sur les énergies renouvelables ou non, leur intégration dans l’environnement par les différents acteurs et intervenants, ainsi que leur financement en liaison avec la réglementation.</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2411357644"/>
                  </a:ext>
                </a:extLst>
              </a:tr>
              <a:tr h="146084">
                <a:tc>
                  <a:txBody>
                    <a:bodyPr/>
                    <a:lstStyle/>
                    <a:p>
                      <a:pPr algn="ctr"/>
                      <a:r>
                        <a:rPr lang="fr-FR" sz="1200" dirty="0">
                          <a:effectLst/>
                        </a:rPr>
                        <a:t>13</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a:effectLst/>
                        </a:rPr>
                        <a:t>Une approche autant technique que financière allant de la conception à la mise en œuvre.</a:t>
                      </a:r>
                      <a:endParaRPr lang="en-GB" sz="120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2076461004"/>
                  </a:ext>
                </a:extLst>
              </a:tr>
              <a:tr h="124287">
                <a:tc>
                  <a:txBody>
                    <a:bodyPr/>
                    <a:lstStyle/>
                    <a:p>
                      <a:pPr algn="ctr"/>
                      <a:r>
                        <a:rPr lang="fr-FR" sz="1200" dirty="0">
                          <a:effectLst/>
                        </a:rPr>
                        <a:t>14</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r>
                        <a:rPr lang="fr-FR" sz="1200" dirty="0">
                          <a:effectLst/>
                        </a:rPr>
                        <a:t>Un véritable ouvrage de référence destiné aux ingénieurs climaticiens ainsi qu’aux décideurs publics ou privés soucieux de mettre en œuvre une politique énergétique basée sur la production d’énergie renouvelable à partir des ressources énergétiques de notre sous-sol.</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3976192674"/>
                  </a:ext>
                </a:extLst>
              </a:tr>
              <a:tr h="158614">
                <a:tc>
                  <a:txBody>
                    <a:bodyPr/>
                    <a:lstStyle/>
                    <a:p>
                      <a:pPr algn="ctr"/>
                      <a:r>
                        <a:rPr lang="fr-FR" sz="1200" dirty="0">
                          <a:effectLst/>
                        </a:rPr>
                        <a:t>15</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r>
                        <a:rPr lang="fr-FR" sz="1200">
                          <a:effectLst/>
                        </a:rPr>
                        <a:t>Tour d’horizon sur les énergies renouvelables ou non, leur intégration, ainsi que leur financement en liaison avec la réglementation.</a:t>
                      </a:r>
                      <a:endParaRPr lang="en-GB" sz="120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1423729011"/>
                  </a:ext>
                </a:extLst>
              </a:tr>
              <a:tr h="141949">
                <a:tc>
                  <a:txBody>
                    <a:bodyPr/>
                    <a:lstStyle/>
                    <a:p>
                      <a:pPr algn="ctr"/>
                      <a:r>
                        <a:rPr lang="fr-FR" sz="1200">
                          <a:effectLst/>
                        </a:rPr>
                        <a:t>16</a:t>
                      </a:r>
                      <a:endParaRPr lang="en-GB" sz="120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Les travaux de ces 17 ingénieurs coordonnés par Gille </a:t>
                      </a:r>
                      <a:r>
                        <a:rPr lang="fr-FR" sz="1200" dirty="0" err="1">
                          <a:effectLst/>
                        </a:rPr>
                        <a:t>Guérassimoff</a:t>
                      </a:r>
                      <a:r>
                        <a:rPr lang="fr-FR" sz="1200" dirty="0">
                          <a:effectLst/>
                        </a:rPr>
                        <a:t> et Nadia </a:t>
                      </a:r>
                      <a:r>
                        <a:rPr lang="fr-FR" sz="1200" dirty="0" err="1">
                          <a:effectLst/>
                        </a:rPr>
                        <a:t>Maïzi</a:t>
                      </a:r>
                      <a:r>
                        <a:rPr lang="fr-FR" sz="1200" dirty="0">
                          <a:effectLst/>
                        </a:rPr>
                        <a:t> mettent en évidence l’incroyable imbrication de l’eau en tant que véhicule thermique dans toutes les formes de production d’énergie. Cet ouvrage de 311 pages aborde également les conséquences de cette imbrication en termes d’empreinte écologique.</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1063740402"/>
                  </a:ext>
                </a:extLst>
              </a:tr>
              <a:tr h="160866">
                <a:tc>
                  <a:txBody>
                    <a:bodyPr/>
                    <a:lstStyle/>
                    <a:p>
                      <a:pPr algn="ctr"/>
                      <a:r>
                        <a:rPr lang="fr-FR" sz="1200">
                          <a:effectLst/>
                        </a:rPr>
                        <a:t>17</a:t>
                      </a:r>
                      <a:endParaRPr lang="en-GB" sz="120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Un petit livre qui explique avec simplicité les difficultés que rencontre la copropriété et les façons de les surmonter.</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531400058"/>
                  </a:ext>
                </a:extLst>
              </a:tr>
              <a:tr h="148976">
                <a:tc>
                  <a:txBody>
                    <a:bodyPr/>
                    <a:lstStyle/>
                    <a:p>
                      <a:pPr algn="ctr"/>
                      <a:r>
                        <a:rPr lang="fr-FR" sz="1200">
                          <a:effectLst/>
                        </a:rPr>
                        <a:t>18</a:t>
                      </a:r>
                      <a:endParaRPr lang="en-GB" sz="120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Un livre passionnant qui précise quels seront les 5 piliers de la 3</a:t>
                      </a:r>
                      <a:r>
                        <a:rPr lang="fr-FR" sz="1200" baseline="30000" dirty="0">
                          <a:effectLst/>
                        </a:rPr>
                        <a:t>e</a:t>
                      </a:r>
                      <a:r>
                        <a:rPr lang="fr-FR" sz="1200" dirty="0">
                          <a:effectLst/>
                        </a:rPr>
                        <a:t> révolution industrielle.</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1452523972"/>
                  </a:ext>
                </a:extLst>
              </a:tr>
              <a:tr h="127281">
                <a:tc>
                  <a:txBody>
                    <a:bodyPr/>
                    <a:lstStyle/>
                    <a:p>
                      <a:pPr algn="ctr"/>
                      <a:r>
                        <a:rPr lang="fr-FR" sz="1200">
                          <a:effectLst/>
                        </a:rPr>
                        <a:t>19</a:t>
                      </a:r>
                      <a:endParaRPr lang="en-GB" sz="120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Comment la manipulation et l’appât de l’argent conduisent au « monde poubelle ».</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1685590356"/>
                  </a:ext>
                </a:extLst>
              </a:tr>
              <a:tr h="147077">
                <a:tc>
                  <a:txBody>
                    <a:bodyPr/>
                    <a:lstStyle/>
                    <a:p>
                      <a:pPr algn="ctr"/>
                      <a:r>
                        <a:rPr lang="fr-FR" sz="1200" dirty="0">
                          <a:effectLst/>
                        </a:rPr>
                        <a:t>20</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1 387 pages sur les techniques du froid ! Autant que les 1 400 pages de la RT 2012 au Journal officiel… quel travail ! Ce manuel, c’est la pratique au secours de la théorie. Et cela sous une forme attrayante afin de capter l’attention du lecteur.</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1685055345"/>
                  </a:ext>
                </a:extLst>
              </a:tr>
              <a:tr h="134019">
                <a:tc>
                  <a:txBody>
                    <a:bodyPr/>
                    <a:lstStyle/>
                    <a:p>
                      <a:pPr algn="ctr"/>
                      <a:r>
                        <a:rPr lang="fr-FR" sz="1200" dirty="0">
                          <a:effectLst/>
                        </a:rPr>
                        <a:t>21</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Ce livre, qui ne couvre que les bâtiments tertiaires et industriels, dévoile le fossé autant technique que financier qui s’est creusé progressivement avec l’habitat de tous les jours du citoyen français.</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2026991256"/>
                  </a:ext>
                </a:extLst>
              </a:tr>
              <a:tr h="127281">
                <a:tc>
                  <a:txBody>
                    <a:bodyPr/>
                    <a:lstStyle/>
                    <a:p>
                      <a:pPr algn="ctr"/>
                      <a:r>
                        <a:rPr lang="fr-FR" sz="1200" dirty="0">
                          <a:effectLst/>
                        </a:rPr>
                        <a:t>22</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Un livre simple et pratique écrit dans le but d’atteindre les objectifs du Grenelle de l’environnement</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476142793"/>
                  </a:ext>
                </a:extLst>
              </a:tr>
              <a:tr h="0">
                <a:tc>
                  <a:txBody>
                    <a:bodyPr/>
                    <a:lstStyle/>
                    <a:p>
                      <a:pPr algn="ctr"/>
                      <a:r>
                        <a:rPr lang="fr-FR" sz="1200" dirty="0">
                          <a:effectLst/>
                        </a:rPr>
                        <a:t>23</a:t>
                      </a:r>
                      <a:endParaRPr lang="en-GB" sz="1200" dirty="0">
                        <a:effectLst/>
                        <a:latin typeface="Times New Roman" panose="02020603050405020304" pitchFamily="18" charset="0"/>
                        <a:ea typeface="SimSun" panose="02010600030101010101" pitchFamily="2" charset="-122"/>
                      </a:endParaRPr>
                    </a:p>
                  </a:txBody>
                  <a:tcPr marL="24865" marR="24865" marT="0" marB="0"/>
                </a:tc>
                <a:tc>
                  <a:txBody>
                    <a:bodyPr/>
                    <a:lstStyle/>
                    <a:p>
                      <a:pPr marL="36195" marR="36195" algn="just">
                        <a:spcAft>
                          <a:spcPts val="0"/>
                        </a:spcAft>
                      </a:pPr>
                      <a:r>
                        <a:rPr lang="fr-FR" sz="1200" dirty="0">
                          <a:effectLst/>
                        </a:rPr>
                        <a:t>Un petit livre d’une centaine de pages qui posent les vrais problèmes associés à notre transition énergétique</a:t>
                      </a:r>
                      <a:endParaRPr lang="en-GB" sz="1200" dirty="0">
                        <a:effectLst/>
                        <a:latin typeface="Times New Roman" panose="02020603050405020304" pitchFamily="18" charset="0"/>
                        <a:ea typeface="SimSun" panose="02010600030101010101" pitchFamily="2" charset="-122"/>
                      </a:endParaRPr>
                    </a:p>
                  </a:txBody>
                  <a:tcPr marL="24865" marR="24865" marT="0" marB="0"/>
                </a:tc>
                <a:extLst>
                  <a:ext uri="{0D108BD9-81ED-4DB2-BD59-A6C34878D82A}">
                    <a16:rowId xmlns:a16="http://schemas.microsoft.com/office/drawing/2014/main" val="1987407541"/>
                  </a:ext>
                </a:extLst>
              </a:tr>
            </a:tbl>
          </a:graphicData>
        </a:graphic>
      </p:graphicFrame>
    </p:spTree>
    <p:extLst>
      <p:ext uri="{BB962C8B-B14F-4D97-AF65-F5344CB8AC3E}">
        <p14:creationId xmlns:p14="http://schemas.microsoft.com/office/powerpoint/2010/main" val="389637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refrigerator&#10;&#10;Description automatically generated">
            <a:extLst>
              <a:ext uri="{FF2B5EF4-FFF2-40B4-BE49-F238E27FC236}">
                <a16:creationId xmlns:a16="http://schemas.microsoft.com/office/drawing/2014/main" id="{7DA61BAE-A8BD-4D58-AA98-4321F436C3B6}"/>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6900" y="237457"/>
            <a:ext cx="5407436" cy="6118893"/>
          </a:xfrm>
        </p:spPr>
      </p:pic>
      <p:sp>
        <p:nvSpPr>
          <p:cNvPr id="4" name="Slide Number Placeholder 3">
            <a:extLst>
              <a:ext uri="{FF2B5EF4-FFF2-40B4-BE49-F238E27FC236}">
                <a16:creationId xmlns:a16="http://schemas.microsoft.com/office/drawing/2014/main" id="{EEF44EA0-BC04-476E-828A-9772E6745561}"/>
              </a:ext>
            </a:extLst>
          </p:cNvPr>
          <p:cNvSpPr>
            <a:spLocks noGrp="1"/>
          </p:cNvSpPr>
          <p:nvPr>
            <p:ph type="sldNum" sz="quarter" idx="12"/>
          </p:nvPr>
        </p:nvSpPr>
        <p:spPr/>
        <p:txBody>
          <a:bodyPr/>
          <a:lstStyle/>
          <a:p>
            <a:fld id="{BFD233C9-0C0F-49A6-B782-E961F9B2E65B}" type="slidenum">
              <a:rPr lang="en-GB" altLang="fr-FR" smtClean="0"/>
              <a:pPr/>
              <a:t>14</a:t>
            </a:fld>
            <a:endParaRPr lang="en-GB" altLang="fr-FR"/>
          </a:p>
        </p:txBody>
      </p:sp>
      <p:pic>
        <p:nvPicPr>
          <p:cNvPr id="8" name="Picture 7" descr="A close up of text on a white background&#10;&#10;Description automatically generated">
            <a:extLst>
              <a:ext uri="{FF2B5EF4-FFF2-40B4-BE49-F238E27FC236}">
                <a16:creationId xmlns:a16="http://schemas.microsoft.com/office/drawing/2014/main" id="{1327D3C6-3DA6-45BD-A123-6B8E891419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87079" y="2270295"/>
            <a:ext cx="4161561" cy="4086055"/>
          </a:xfrm>
          <a:prstGeom prst="rect">
            <a:avLst/>
          </a:prstGeom>
        </p:spPr>
      </p:pic>
      <p:sp>
        <p:nvSpPr>
          <p:cNvPr id="9" name="Title 1">
            <a:extLst>
              <a:ext uri="{FF2B5EF4-FFF2-40B4-BE49-F238E27FC236}">
                <a16:creationId xmlns:a16="http://schemas.microsoft.com/office/drawing/2014/main" id="{61F04E12-CFC1-48BD-BA3D-7A213C68089B}"/>
              </a:ext>
            </a:extLst>
          </p:cNvPr>
          <p:cNvSpPr>
            <a:spLocks noGrp="1"/>
          </p:cNvSpPr>
          <p:nvPr>
            <p:ph type="title"/>
          </p:nvPr>
        </p:nvSpPr>
        <p:spPr>
          <a:xfrm>
            <a:off x="5796132" y="264351"/>
            <a:ext cx="5407437" cy="534151"/>
          </a:xfrm>
        </p:spPr>
        <p:txBody>
          <a:bodyPr/>
          <a:lstStyle/>
          <a:p>
            <a:r>
              <a:rPr lang="fr-FR" sz="1800" b="1" dirty="0">
                <a:latin typeface="Arial Narrow" panose="020B0606020202030204" pitchFamily="34" charset="0"/>
              </a:rPr>
              <a:t>OILGEAR  COMPUTER ENGINEERING SERVICE  </a:t>
            </a:r>
            <a:r>
              <a:rPr lang="fr-FR" sz="1600" dirty="0">
                <a:latin typeface="Arial Narrow" panose="020B0606020202030204" pitchFamily="34" charset="0"/>
              </a:rPr>
              <a:t>(</a:t>
            </a:r>
            <a:r>
              <a:rPr lang="fr-FR" sz="1600" dirty="0">
                <a:latin typeface="Arial Narrow" panose="020B0606020202030204" pitchFamily="34" charset="0"/>
                <a:hlinkClick r:id="rId4"/>
              </a:rPr>
              <a:t>OCES</a:t>
            </a:r>
            <a:r>
              <a:rPr lang="fr-FR" sz="1600" dirty="0">
                <a:latin typeface="Arial Narrow" panose="020B0606020202030204" pitchFamily="34" charset="0"/>
              </a:rPr>
              <a:t>)</a:t>
            </a:r>
            <a:endParaRPr lang="en-US" sz="1600" dirty="0">
              <a:latin typeface="Arial Narrow" panose="020B0606020202030204" pitchFamily="34" charset="0"/>
            </a:endParaRPr>
          </a:p>
        </p:txBody>
      </p:sp>
      <p:pic>
        <p:nvPicPr>
          <p:cNvPr id="11" name="Picture 10" descr="A picture containing electronics, computer&#10;&#10;Description automatically generated">
            <a:extLst>
              <a:ext uri="{FF2B5EF4-FFF2-40B4-BE49-F238E27FC236}">
                <a16:creationId xmlns:a16="http://schemas.microsoft.com/office/drawing/2014/main" id="{1E65A439-587B-4120-B6E5-1C8F8D69F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2" y="981592"/>
            <a:ext cx="1136904" cy="1105613"/>
          </a:xfrm>
          <a:prstGeom prst="rect">
            <a:avLst/>
          </a:prstGeom>
        </p:spPr>
      </p:pic>
      <p:pic>
        <p:nvPicPr>
          <p:cNvPr id="13" name="Picture 12" descr="A screenshot of a cell phone screen with text&#10;&#10;Description automatically generated">
            <a:extLst>
              <a:ext uri="{FF2B5EF4-FFF2-40B4-BE49-F238E27FC236}">
                <a16:creationId xmlns:a16="http://schemas.microsoft.com/office/drawing/2014/main" id="{1CD73618-DFB4-44CA-83E1-439B3CADDF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1845" y="798503"/>
            <a:ext cx="3431699" cy="2275908"/>
          </a:xfrm>
          <a:prstGeom prst="rect">
            <a:avLst/>
          </a:prstGeom>
        </p:spPr>
      </p:pic>
      <p:sp>
        <p:nvSpPr>
          <p:cNvPr id="14" name="Title 1">
            <a:extLst>
              <a:ext uri="{FF2B5EF4-FFF2-40B4-BE49-F238E27FC236}">
                <a16:creationId xmlns:a16="http://schemas.microsoft.com/office/drawing/2014/main" id="{A0F24133-2C4E-4260-93F8-8B0D06E18DAD}"/>
              </a:ext>
            </a:extLst>
          </p:cNvPr>
          <p:cNvSpPr txBox="1">
            <a:spLocks/>
          </p:cNvSpPr>
          <p:nvPr/>
        </p:nvSpPr>
        <p:spPr bwMode="auto">
          <a:xfrm>
            <a:off x="10021548" y="3229684"/>
            <a:ext cx="2170452" cy="20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1600" dirty="0">
                <a:latin typeface="Arial Narrow" panose="020B0606020202030204" pitchFamily="34" charset="0"/>
              </a:rPr>
              <a:t>Fn F9  &gt;  Fn F8</a:t>
            </a:r>
            <a:endParaRPr lang="en-US" sz="1600" dirty="0">
              <a:latin typeface="Arial Narrow" panose="020B0606020202030204" pitchFamily="34" charset="0"/>
            </a:endParaRPr>
          </a:p>
        </p:txBody>
      </p:sp>
      <p:sp>
        <p:nvSpPr>
          <p:cNvPr id="10" name="Title 1">
            <a:extLst>
              <a:ext uri="{FF2B5EF4-FFF2-40B4-BE49-F238E27FC236}">
                <a16:creationId xmlns:a16="http://schemas.microsoft.com/office/drawing/2014/main" id="{BE1B0E0B-2418-4348-87EF-7E7E067960AC}"/>
              </a:ext>
            </a:extLst>
          </p:cNvPr>
          <p:cNvSpPr txBox="1">
            <a:spLocks/>
          </p:cNvSpPr>
          <p:nvPr/>
        </p:nvSpPr>
        <p:spPr bwMode="auto">
          <a:xfrm>
            <a:off x="848998" y="6323850"/>
            <a:ext cx="7152971" cy="3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1600" dirty="0">
                <a:latin typeface="Arial Narrow" panose="020B0606020202030204" pitchFamily="34" charset="0"/>
              </a:rPr>
              <a:t>Nous allons avoir besoin de créer un « </a:t>
            </a:r>
            <a:r>
              <a:rPr lang="fr-FR" sz="1600" i="1" dirty="0">
                <a:latin typeface="Arial Narrow" panose="020B0606020202030204" pitchFamily="34" charset="0"/>
              </a:rPr>
              <a:t>Solar Water </a:t>
            </a:r>
            <a:r>
              <a:rPr lang="fr-FR" sz="1600" i="1" dirty="0" err="1">
                <a:latin typeface="Arial Narrow" panose="020B0606020202030204" pitchFamily="34" charset="0"/>
              </a:rPr>
              <a:t>Enginering</a:t>
            </a:r>
            <a:r>
              <a:rPr lang="fr-FR" sz="1600" i="1" dirty="0">
                <a:latin typeface="Arial Narrow" panose="020B0606020202030204" pitchFamily="34" charset="0"/>
              </a:rPr>
              <a:t> Service » </a:t>
            </a:r>
            <a:r>
              <a:rPr lang="fr-FR" sz="1600" dirty="0">
                <a:latin typeface="Arial Narrow" panose="020B0606020202030204" pitchFamily="34" charset="0"/>
              </a:rPr>
              <a:t>mondial </a:t>
            </a:r>
            <a:r>
              <a:rPr lang="fr-FR" sz="1600" i="1" dirty="0">
                <a:latin typeface="Arial Narrow" panose="020B0606020202030204" pitchFamily="34" charset="0"/>
              </a:rPr>
              <a:t>  (SWES)</a:t>
            </a:r>
            <a:endParaRPr lang="en-US" sz="1600" i="1" dirty="0">
              <a:latin typeface="Arial Narrow" panose="020B0606020202030204" pitchFamily="34" charset="0"/>
            </a:endParaRPr>
          </a:p>
        </p:txBody>
      </p:sp>
      <p:pic>
        <p:nvPicPr>
          <p:cNvPr id="3" name="Picture 2">
            <a:extLst>
              <a:ext uri="{FF2B5EF4-FFF2-40B4-BE49-F238E27FC236}">
                <a16:creationId xmlns:a16="http://schemas.microsoft.com/office/drawing/2014/main" id="{0FBAA673-2097-4CF0-A648-70534633C9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9289" y="3527409"/>
            <a:ext cx="2170452" cy="2796441"/>
          </a:xfrm>
          <a:prstGeom prst="rect">
            <a:avLst/>
          </a:prstGeom>
        </p:spPr>
      </p:pic>
    </p:spTree>
    <p:extLst>
      <p:ext uri="{BB962C8B-B14F-4D97-AF65-F5344CB8AC3E}">
        <p14:creationId xmlns:p14="http://schemas.microsoft.com/office/powerpoint/2010/main" val="337740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Jean\Mes sites Web\site-RE\site_fichiers\image010.jpg">
            <a:hlinkClick r:id="rId3"/>
            <a:extLst>
              <a:ext uri="{FF2B5EF4-FFF2-40B4-BE49-F238E27FC236}">
                <a16:creationId xmlns:a16="http://schemas.microsoft.com/office/drawing/2014/main" id="{374D4B7D-798E-4A90-BD7A-932D63314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78" y="575983"/>
            <a:ext cx="1401763"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D:\Jean\Mes sites Web\site-RE\site_fichiers\image017.png">
            <a:hlinkClick r:id="rId5"/>
            <a:extLst>
              <a:ext uri="{FF2B5EF4-FFF2-40B4-BE49-F238E27FC236}">
                <a16:creationId xmlns:a16="http://schemas.microsoft.com/office/drawing/2014/main" id="{457775EF-3C01-4383-818E-EDE31268AD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417" y="3595712"/>
            <a:ext cx="3477241" cy="147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D:\Jean\Mes sites Web\site-RE\site_fichiers\image013.jpg">
            <a:hlinkClick r:id="rId7"/>
            <a:extLst>
              <a:ext uri="{FF2B5EF4-FFF2-40B4-BE49-F238E27FC236}">
                <a16:creationId xmlns:a16="http://schemas.microsoft.com/office/drawing/2014/main" id="{828149D2-1FBE-4FF8-8D36-4FDA44F8DA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0533" y="729209"/>
            <a:ext cx="21431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D:\Jean\Mes sites Web\site-RE\site_fichiers\logo3.jpg">
            <a:hlinkClick r:id="rId9"/>
            <a:extLst>
              <a:ext uri="{FF2B5EF4-FFF2-40B4-BE49-F238E27FC236}">
                <a16:creationId xmlns:a16="http://schemas.microsoft.com/office/drawing/2014/main" id="{5F7E6D0B-885D-438D-9F45-1275226EBB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116" y="3727338"/>
            <a:ext cx="2073922" cy="87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D:\Jean\Mes sites Web\site-RE\site_fichiers\logo-AIFCK12.jpg">
            <a:hlinkClick r:id="rId11"/>
            <a:extLst>
              <a:ext uri="{FF2B5EF4-FFF2-40B4-BE49-F238E27FC236}">
                <a16:creationId xmlns:a16="http://schemas.microsoft.com/office/drawing/2014/main" id="{50A7CB8C-92EF-4AB5-8355-7B0EB7874B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1600" y="688694"/>
            <a:ext cx="171977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 descr="D:\Jean\Mes sites Web\site-RE\site_fichiers\image016.jpg">
            <a:hlinkClick r:id="rId13"/>
            <a:extLst>
              <a:ext uri="{FF2B5EF4-FFF2-40B4-BE49-F238E27FC236}">
                <a16:creationId xmlns:a16="http://schemas.microsoft.com/office/drawing/2014/main" id="{B75B04F8-6C11-4125-B14C-F9A998942B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7183" y="4650596"/>
            <a:ext cx="29606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Espace réservé du numéro de diapositive 1">
            <a:extLst>
              <a:ext uri="{FF2B5EF4-FFF2-40B4-BE49-F238E27FC236}">
                <a16:creationId xmlns:a16="http://schemas.microsoft.com/office/drawing/2014/main" id="{5A5A3834-AA8D-4ABD-8A5E-C5C62E6946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ADA54BA1-5D8B-4B19-A17F-65C0E71FC302}" type="slidenum">
              <a:rPr lang="en-GB" altLang="fr-FR" sz="1200">
                <a:solidFill>
                  <a:srgbClr val="898989"/>
                </a:solidFill>
              </a:rPr>
              <a:pPr>
                <a:lnSpc>
                  <a:spcPct val="100000"/>
                </a:lnSpc>
                <a:spcBef>
                  <a:spcPct val="0"/>
                </a:spcBef>
                <a:buFontTx/>
                <a:buNone/>
              </a:pPr>
              <a:t>15</a:t>
            </a:fld>
            <a:endParaRPr lang="en-GB" altLang="fr-FR" sz="1200">
              <a:solidFill>
                <a:srgbClr val="898989"/>
              </a:solidFill>
            </a:endParaRPr>
          </a:p>
        </p:txBody>
      </p:sp>
      <p:sp>
        <p:nvSpPr>
          <p:cNvPr id="10" name="Content Placeholder 2">
            <a:extLst>
              <a:ext uri="{FF2B5EF4-FFF2-40B4-BE49-F238E27FC236}">
                <a16:creationId xmlns:a16="http://schemas.microsoft.com/office/drawing/2014/main" id="{846F3A90-1FE0-4289-A51E-62A95E85070C}"/>
              </a:ext>
            </a:extLst>
          </p:cNvPr>
          <p:cNvSpPr>
            <a:spLocks noGrp="1"/>
          </p:cNvSpPr>
          <p:nvPr>
            <p:ph idx="1"/>
          </p:nvPr>
        </p:nvSpPr>
        <p:spPr>
          <a:xfrm>
            <a:off x="467676" y="5617127"/>
            <a:ext cx="11298533" cy="654304"/>
          </a:xfrm>
        </p:spPr>
        <p:txBody>
          <a:bodyPr/>
          <a:lstStyle/>
          <a:p>
            <a:pPr marL="0" indent="0">
              <a:buNone/>
            </a:pPr>
            <a:r>
              <a:rPr lang="fr-FR" sz="1800" dirty="0"/>
              <a:t>Avec mes remerciements à   </a:t>
            </a:r>
            <a:r>
              <a:rPr lang="fr-FR" sz="2400" dirty="0"/>
              <a:t>GOODPLANET, BATIACTU    </a:t>
            </a:r>
            <a:r>
              <a:rPr lang="fr-FR" sz="1800" dirty="0"/>
              <a:t>et  à </a:t>
            </a:r>
            <a:r>
              <a:rPr lang="fr-FR" sz="2400" dirty="0"/>
              <a:t>Chaud Froid performances (CFP)</a:t>
            </a:r>
            <a:br>
              <a:rPr lang="fr-FR" sz="2400" dirty="0"/>
            </a:br>
            <a:r>
              <a:rPr lang="fr-FR" sz="1800" dirty="0"/>
              <a:t>ainsi qu’à  </a:t>
            </a:r>
            <a:r>
              <a:rPr lang="fr-FR" altLang="fr-FR" sz="2400" dirty="0">
                <a:hlinkClick r:id="rId15"/>
              </a:rPr>
              <a:t>Blaise Pascal,  Auguste Detoeuf et les Lutins thermiques</a:t>
            </a:r>
            <a:br>
              <a:rPr lang="fr-FR" sz="2400" dirty="0"/>
            </a:br>
            <a:br>
              <a:rPr lang="fr-FR" sz="2400" i="1" dirty="0">
                <a:latin typeface="Arial Narrow" panose="020B0606020202030204" pitchFamily="34" charset="0"/>
              </a:rPr>
            </a:br>
            <a:r>
              <a:rPr lang="fr-FR" sz="1400" i="1" dirty="0">
                <a:latin typeface="Arial Narrow" panose="020B0606020202030204" pitchFamily="34" charset="0"/>
              </a:rPr>
              <a:t>    </a:t>
            </a:r>
            <a:endParaRPr lang="en-GB" sz="1400" i="1" dirty="0">
              <a:latin typeface="Arial Narrow" panose="020B0606020202030204" pitchFamily="34" charset="0"/>
            </a:endParaRPr>
          </a:p>
        </p:txBody>
      </p:sp>
      <p:pic>
        <p:nvPicPr>
          <p:cNvPr id="3" name="Picture 2">
            <a:hlinkClick r:id="rId16"/>
            <a:extLst>
              <a:ext uri="{FF2B5EF4-FFF2-40B4-BE49-F238E27FC236}">
                <a16:creationId xmlns:a16="http://schemas.microsoft.com/office/drawing/2014/main" id="{16E792E3-E6ED-4007-8F66-85492883308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7302" y="4916513"/>
            <a:ext cx="2870200" cy="711200"/>
          </a:xfrm>
          <a:prstGeom prst="rect">
            <a:avLst/>
          </a:prstGeom>
        </p:spPr>
      </p:pic>
      <p:pic>
        <p:nvPicPr>
          <p:cNvPr id="4" name="Picture 3">
            <a:hlinkClick r:id="rId18"/>
            <a:extLst>
              <a:ext uri="{FF2B5EF4-FFF2-40B4-BE49-F238E27FC236}">
                <a16:creationId xmlns:a16="http://schemas.microsoft.com/office/drawing/2014/main" id="{3C75CF93-3D7C-4A26-A8DA-0561E4EE354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49404" y="3452219"/>
            <a:ext cx="3071114" cy="1097123"/>
          </a:xfrm>
          <a:prstGeom prst="rect">
            <a:avLst/>
          </a:prstGeom>
        </p:spPr>
      </p:pic>
      <p:pic>
        <p:nvPicPr>
          <p:cNvPr id="6" name="Picture 5">
            <a:hlinkClick r:id="rId20"/>
            <a:extLst>
              <a:ext uri="{FF2B5EF4-FFF2-40B4-BE49-F238E27FC236}">
                <a16:creationId xmlns:a16="http://schemas.microsoft.com/office/drawing/2014/main" id="{F6C06CEB-4F02-4E88-834F-B3BFF9CB900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078677" y="2635577"/>
            <a:ext cx="2327202" cy="693209"/>
          </a:xfrm>
          <a:prstGeom prst="rect">
            <a:avLst/>
          </a:prstGeom>
        </p:spPr>
      </p:pic>
      <p:pic>
        <p:nvPicPr>
          <p:cNvPr id="5" name="Picture 4">
            <a:hlinkClick r:id="rId22"/>
            <a:extLst>
              <a:ext uri="{FF2B5EF4-FFF2-40B4-BE49-F238E27FC236}">
                <a16:creationId xmlns:a16="http://schemas.microsoft.com/office/drawing/2014/main" id="{4A04AC8B-3D41-4EA2-8C58-1C634A545A48}"/>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8045350" y="2063894"/>
            <a:ext cx="2730099" cy="1031866"/>
          </a:xfrm>
          <a:prstGeom prst="rect">
            <a:avLst/>
          </a:prstGeom>
        </p:spPr>
      </p:pic>
      <p:pic>
        <p:nvPicPr>
          <p:cNvPr id="7" name="Picture 6">
            <a:extLst>
              <a:ext uri="{FF2B5EF4-FFF2-40B4-BE49-F238E27FC236}">
                <a16:creationId xmlns:a16="http://schemas.microsoft.com/office/drawing/2014/main" id="{EA1EC28E-C255-44CA-867F-7E9F2C9AA43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78797" y="2730834"/>
            <a:ext cx="2263800" cy="872610"/>
          </a:xfrm>
          <a:prstGeom prst="rect">
            <a:avLst/>
          </a:prstGeom>
        </p:spPr>
      </p:pic>
      <p:pic>
        <p:nvPicPr>
          <p:cNvPr id="8" name="Picture 7">
            <a:hlinkClick r:id="rId25"/>
            <a:extLst>
              <a:ext uri="{FF2B5EF4-FFF2-40B4-BE49-F238E27FC236}">
                <a16:creationId xmlns:a16="http://schemas.microsoft.com/office/drawing/2014/main" id="{67354EFA-783A-4B51-BCBD-5942CFA0513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118335" y="366971"/>
            <a:ext cx="1638384" cy="869995"/>
          </a:xfrm>
          <a:prstGeom prst="rect">
            <a:avLst/>
          </a:prstGeom>
        </p:spPr>
      </p:pic>
      <p:sp>
        <p:nvSpPr>
          <p:cNvPr id="16" name="Subtitle 2">
            <a:extLst>
              <a:ext uri="{FF2B5EF4-FFF2-40B4-BE49-F238E27FC236}">
                <a16:creationId xmlns:a16="http://schemas.microsoft.com/office/drawing/2014/main" id="{7FBC8404-A1B3-4C02-8DAF-740517AAFF2E}"/>
              </a:ext>
            </a:extLst>
          </p:cNvPr>
          <p:cNvSpPr txBox="1">
            <a:spLocks/>
          </p:cNvSpPr>
          <p:nvPr/>
        </p:nvSpPr>
        <p:spPr bwMode="auto">
          <a:xfrm>
            <a:off x="7558207" y="1212411"/>
            <a:ext cx="3071114" cy="50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latin typeface="Arial Narrow" panose="020B0606020202030204" pitchFamily="34" charset="0"/>
                <a:hlinkClick r:id="rId27"/>
              </a:rPr>
              <a:t>Comprendre</a:t>
            </a:r>
            <a:r>
              <a:rPr lang="fr-FR" sz="1800" dirty="0">
                <a:latin typeface="Arial Narrow" panose="020B0606020202030204" pitchFamily="34" charset="0"/>
              </a:rPr>
              <a:t>   </a:t>
            </a:r>
            <a:r>
              <a:rPr lang="fr-FR" sz="1800" dirty="0">
                <a:latin typeface="Arial Narrow" panose="020B0606020202030204" pitchFamily="34" charset="0"/>
                <a:hlinkClick r:id="rId28"/>
              </a:rPr>
              <a:t>Agir </a:t>
            </a:r>
            <a:r>
              <a:rPr lang="fr-FR" sz="1800" dirty="0">
                <a:latin typeface="Arial Narrow" panose="020B0606020202030204" pitchFamily="34" charset="0"/>
              </a:rPr>
              <a:t>  </a:t>
            </a:r>
            <a:r>
              <a:rPr lang="fr-FR" sz="1800" dirty="0">
                <a:latin typeface="Arial Narrow" panose="020B0606020202030204" pitchFamily="34" charset="0"/>
                <a:hlinkClick r:id="rId29"/>
              </a:rPr>
              <a:t>Organiser</a:t>
            </a:r>
            <a:endParaRPr lang="en-GB" sz="1800" dirty="0">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8C1370-BD2A-45A9-92B3-ED9F87C75EF5}"/>
              </a:ext>
            </a:extLst>
          </p:cNvPr>
          <p:cNvSpPr>
            <a:spLocks noGrp="1"/>
          </p:cNvSpPr>
          <p:nvPr>
            <p:ph type="subTitle" idx="1"/>
          </p:nvPr>
        </p:nvSpPr>
        <p:spPr>
          <a:xfrm>
            <a:off x="119388" y="583024"/>
            <a:ext cx="11685516" cy="1809447"/>
          </a:xfrm>
        </p:spPr>
        <p:txBody>
          <a:bodyPr>
            <a:normAutofit/>
          </a:bodyPr>
          <a:lstStyle/>
          <a:p>
            <a:pPr marL="71755" algn="just">
              <a:lnSpc>
                <a:spcPct val="107000"/>
              </a:lnSpc>
              <a:spcAft>
                <a:spcPts val="600"/>
              </a:spcAft>
            </a:pPr>
            <a:r>
              <a:rPr lang="fr-FR" sz="2000" dirty="0">
                <a:effectLst/>
                <a:latin typeface="Arial Narrow" panose="020B0606020202030204" pitchFamily="34" charset="0"/>
                <a:ea typeface="Calibri" panose="020F0502020204030204" pitchFamily="34" charset="0"/>
                <a:cs typeface="Arial" panose="020B0604020202020204" pitchFamily="34" charset="0"/>
              </a:rPr>
              <a:t>La </a:t>
            </a:r>
            <a:r>
              <a:rPr lang="fr-FR" sz="2000" i="1" dirty="0">
                <a:effectLst/>
                <a:latin typeface="Arial Narrow" panose="020B0606020202030204" pitchFamily="34" charset="0"/>
                <a:ea typeface="Calibri" panose="020F0502020204030204" pitchFamily="34" charset="0"/>
                <a:cs typeface="Arial" panose="020B0604020202020204" pitchFamily="34" charset="0"/>
              </a:rPr>
              <a:t>« Solar Water Economy » ( SWE), </a:t>
            </a:r>
            <a:r>
              <a:rPr lang="fr-FR" sz="2000" dirty="0">
                <a:effectLst/>
                <a:latin typeface="Arial Narrow" panose="020B0606020202030204" pitchFamily="34" charset="0"/>
                <a:ea typeface="Calibri" panose="020F0502020204030204" pitchFamily="34" charset="0"/>
                <a:cs typeface="Arial" panose="020B0604020202020204" pitchFamily="34" charset="0"/>
              </a:rPr>
              <a:t> complémentaire au site sur l’énergie européenne </a:t>
            </a:r>
            <a:r>
              <a:rPr lang="fr-FR" sz="2000" dirty="0">
                <a:effectLst/>
                <a:latin typeface="Arial Narrow" panose="020B0606020202030204" pitchFamily="34" charset="0"/>
                <a:ea typeface="Calibri" panose="020F0502020204030204" pitchFamily="34" charset="0"/>
                <a:cs typeface="Arial" panose="020B0604020202020204" pitchFamily="34" charset="0"/>
                <a:hlinkClick r:id="rId2"/>
              </a:rPr>
              <a:t>www.infoenergie.eu </a:t>
            </a:r>
            <a:r>
              <a:rPr lang="fr-FR" sz="2000" dirty="0">
                <a:effectLst/>
                <a:latin typeface="Arial Narrow" panose="020B0606020202030204" pitchFamily="34" charset="0"/>
                <a:ea typeface="Calibri" panose="020F0502020204030204" pitchFamily="34" charset="0"/>
                <a:cs typeface="Arial" panose="020B0604020202020204" pitchFamily="34" charset="0"/>
              </a:rPr>
              <a:t>accessible gratuitement sur internet, est pour l’essentiel une nouvelle vision de ce que pourrait être nos chaînes énergétiques. Présentée sous la forme d’une petite encyclopédie elle explique quelles sont les actions qui pourraient être prises pour limiter le réchauffement climatique. Ceci principalement en ce qui concerne la consommation d’énergie dans l’habitat.</a:t>
            </a:r>
            <a:endParaRPr lang="en-GB" sz="1500" dirty="0">
              <a:effectLst/>
              <a:latin typeface="Arial Narrow" panose="020B0606020202030204" pitchFamily="34" charset="0"/>
              <a:ea typeface="Calibri" panose="020F0502020204030204" pitchFamily="34" charset="0"/>
              <a:cs typeface="Arial" panose="020B0604020202020204" pitchFamily="34" charset="0"/>
            </a:endParaRPr>
          </a:p>
        </p:txBody>
      </p:sp>
      <p:sp>
        <p:nvSpPr>
          <p:cNvPr id="4" name="Subtitle 2">
            <a:extLst>
              <a:ext uri="{FF2B5EF4-FFF2-40B4-BE49-F238E27FC236}">
                <a16:creationId xmlns:a16="http://schemas.microsoft.com/office/drawing/2014/main" id="{C6BD7AD7-32EC-486D-81E4-8C4AAF75EBA8}"/>
              </a:ext>
            </a:extLst>
          </p:cNvPr>
          <p:cNvSpPr txBox="1">
            <a:spLocks/>
          </p:cNvSpPr>
          <p:nvPr/>
        </p:nvSpPr>
        <p:spPr>
          <a:xfrm>
            <a:off x="119388" y="2249424"/>
            <a:ext cx="7621696" cy="421400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1755" algn="l">
              <a:lnSpc>
                <a:spcPct val="107000"/>
              </a:lnSpc>
              <a:spcBef>
                <a:spcPts val="0"/>
              </a:spcBef>
              <a:spcAft>
                <a:spcPts val="600"/>
              </a:spcAft>
            </a:pPr>
            <a:r>
              <a:rPr lang="fr-FR" sz="8000" dirty="0">
                <a:latin typeface="Arial Narrow" panose="020B0606020202030204" pitchFamily="34" charset="0"/>
                <a:ea typeface="Calibri" panose="020F0502020204030204" pitchFamily="34" charset="0"/>
                <a:cs typeface="Arial" panose="020B0604020202020204" pitchFamily="34" charset="0"/>
              </a:rPr>
              <a:t>La fourniture </a:t>
            </a:r>
            <a:r>
              <a:rPr lang="fr-FR" sz="8000" dirty="0">
                <a:effectLst/>
                <a:latin typeface="Arial Narrow" panose="020B0606020202030204" pitchFamily="34" charset="0"/>
                <a:ea typeface="Calibri" panose="020F0502020204030204" pitchFamily="34" charset="0"/>
                <a:cs typeface="Arial" panose="020B0604020202020204" pitchFamily="34" charset="0"/>
              </a:rPr>
              <a:t>orientée vers le papier vous permettra de parfaire vos connaissances dans ce domaine. </a:t>
            </a:r>
          </a:p>
          <a:p>
            <a:pPr marL="71755" algn="l">
              <a:lnSpc>
                <a:spcPct val="107000"/>
              </a:lnSpc>
              <a:spcBef>
                <a:spcPts val="0"/>
              </a:spcBef>
              <a:spcAft>
                <a:spcPts val="600"/>
              </a:spcAft>
            </a:pPr>
            <a:r>
              <a:rPr lang="fr-FR" sz="8000" dirty="0">
                <a:effectLst/>
                <a:latin typeface="Arial Narrow" panose="020B0606020202030204" pitchFamily="34" charset="0"/>
                <a:ea typeface="Calibri" panose="020F0502020204030204" pitchFamily="34" charset="0"/>
                <a:cs typeface="Arial" panose="020B0604020202020204" pitchFamily="34" charset="0"/>
              </a:rPr>
              <a:t>Elle </a:t>
            </a:r>
            <a:r>
              <a:rPr lang="fr-FR" sz="8000" dirty="0">
                <a:latin typeface="Arial Narrow" panose="020B0606020202030204" pitchFamily="34" charset="0"/>
                <a:ea typeface="Calibri" panose="020F0502020204030204" pitchFamily="34" charset="0"/>
                <a:cs typeface="Arial" panose="020B0604020202020204" pitchFamily="34" charset="0"/>
              </a:rPr>
              <a:t>comprend comme indiqué sur la photo ci-contre :</a:t>
            </a:r>
          </a:p>
          <a:p>
            <a:pPr marL="573750" indent="-285750" algn="l">
              <a:lnSpc>
                <a:spcPct val="107000"/>
              </a:lnSpc>
              <a:spcBef>
                <a:spcPts val="600"/>
              </a:spcBef>
              <a:buFontTx/>
              <a:buChar char="-"/>
            </a:pPr>
            <a:r>
              <a:rPr lang="fr-FR" sz="8000" dirty="0">
                <a:latin typeface="Arial Narrow" panose="020B0606020202030204" pitchFamily="34" charset="0"/>
                <a:ea typeface="Calibri" panose="020F0502020204030204" pitchFamily="34" charset="0"/>
                <a:cs typeface="Arial" panose="020B0604020202020204" pitchFamily="34" charset="0"/>
              </a:rPr>
              <a:t>Le livre de 630 pages </a:t>
            </a:r>
            <a:r>
              <a:rPr lang="fr-FR" sz="8000" i="1" dirty="0">
                <a:latin typeface="Arial Narrow" panose="020B0606020202030204" pitchFamily="34" charset="0"/>
                <a:ea typeface="Calibri" panose="020F0502020204030204" pitchFamily="34" charset="0"/>
                <a:cs typeface="Arial" panose="020B0604020202020204" pitchFamily="34" charset="0"/>
              </a:rPr>
              <a:t>« La chaleur renouvelable avec la rivière »</a:t>
            </a:r>
            <a:r>
              <a:rPr lang="fr-FR" sz="8000" dirty="0">
                <a:latin typeface="Arial Narrow" panose="020B0606020202030204" pitchFamily="34" charset="0"/>
                <a:ea typeface="Calibri" panose="020F0502020204030204" pitchFamily="34" charset="0"/>
                <a:cs typeface="Arial" panose="020B0604020202020204" pitchFamily="34" charset="0"/>
              </a:rPr>
              <a:t> de la </a:t>
            </a:r>
            <a:r>
              <a:rPr lang="fr-FR" sz="8000" i="1" dirty="0">
                <a:latin typeface="Arial Narrow" panose="020B0606020202030204" pitchFamily="34" charset="0"/>
                <a:ea typeface="Calibri" panose="020F0502020204030204" pitchFamily="34" charset="0"/>
                <a:cs typeface="Arial" panose="020B0604020202020204" pitchFamily="34" charset="0"/>
              </a:rPr>
              <a:t>société des écrivains</a:t>
            </a:r>
            <a:r>
              <a:rPr lang="fr-FR" sz="8000" dirty="0">
                <a:latin typeface="Arial Narrow" panose="020B0606020202030204" pitchFamily="34" charset="0"/>
                <a:ea typeface="Calibri" panose="020F0502020204030204" pitchFamily="34" charset="0"/>
                <a:cs typeface="Arial" panose="020B0604020202020204" pitchFamily="34" charset="0"/>
              </a:rPr>
              <a:t>. Voir   </a:t>
            </a:r>
          </a:p>
          <a:p>
            <a:pPr marL="288000" algn="l">
              <a:lnSpc>
                <a:spcPct val="107000"/>
              </a:lnSpc>
              <a:spcBef>
                <a:spcPts val="600"/>
              </a:spcBef>
            </a:pPr>
            <a:r>
              <a:rPr lang="fr-FR" sz="7200" dirty="0">
                <a:latin typeface="Arial Narrow" panose="020B0606020202030204" pitchFamily="34" charset="0"/>
                <a:ea typeface="Calibri" panose="020F0502020204030204" pitchFamily="34" charset="0"/>
                <a:cs typeface="Arial" panose="020B0604020202020204" pitchFamily="34" charset="0"/>
              </a:rPr>
              <a:t>      </a:t>
            </a:r>
            <a:r>
              <a:rPr lang="fr-FR" sz="7200" u="sng" dirty="0">
                <a:solidFill>
                  <a:srgbClr val="0563C1"/>
                </a:solidFill>
                <a:latin typeface="Arial Narrow" panose="020B0606020202030204" pitchFamily="34" charset="0"/>
                <a:ea typeface="Calibri" panose="020F0502020204030204" pitchFamily="34" charset="0"/>
                <a:cs typeface="Arial" panose="020B0604020202020204" pitchFamily="34" charset="0"/>
                <a:hlinkClick r:id="rId3"/>
              </a:rPr>
              <a:t>https://www.societedesecrivains.com/la-chaleur-renouvelable-et-la-riviere.html/</a:t>
            </a:r>
            <a:endParaRPr lang="en-GB" sz="7200" dirty="0">
              <a:latin typeface="Arial Narrow" panose="020B0606020202030204" pitchFamily="34" charset="0"/>
              <a:ea typeface="Calibri" panose="020F0502020204030204" pitchFamily="34" charset="0"/>
              <a:cs typeface="Arial" panose="020B0604020202020204" pitchFamily="34" charset="0"/>
            </a:endParaRPr>
          </a:p>
          <a:p>
            <a:pPr marL="573750" indent="-285750" algn="l">
              <a:lnSpc>
                <a:spcPct val="107000"/>
              </a:lnSpc>
              <a:spcBef>
                <a:spcPts val="600"/>
              </a:spcBef>
              <a:buFontTx/>
              <a:buChar char="-"/>
            </a:pPr>
            <a:r>
              <a:rPr lang="fr-FR" sz="8000" dirty="0">
                <a:latin typeface="Arial Narrow" panose="020B0606020202030204" pitchFamily="34" charset="0"/>
                <a:ea typeface="Calibri" panose="020F0502020204030204" pitchFamily="34" charset="0"/>
                <a:cs typeface="Arial" panose="020B0604020202020204" pitchFamily="34" charset="0"/>
              </a:rPr>
              <a:t>Les deux petits classeurs </a:t>
            </a:r>
            <a:r>
              <a:rPr lang="fr-FR" sz="8000" i="1" dirty="0">
                <a:latin typeface="Arial Narrow" panose="020B0606020202030204" pitchFamily="34" charset="0"/>
                <a:ea typeface="Calibri" panose="020F0502020204030204" pitchFamily="34" charset="0"/>
                <a:cs typeface="Arial" panose="020B0604020202020204" pitchFamily="34" charset="0"/>
              </a:rPr>
              <a:t>SWE1</a:t>
            </a:r>
            <a:r>
              <a:rPr lang="fr-FR" sz="8000" dirty="0">
                <a:latin typeface="Arial Narrow" panose="020B0606020202030204" pitchFamily="34" charset="0"/>
                <a:ea typeface="Calibri" panose="020F0502020204030204" pitchFamily="34" charset="0"/>
                <a:cs typeface="Arial" panose="020B0604020202020204" pitchFamily="34" charset="0"/>
              </a:rPr>
              <a:t> et SWE</a:t>
            </a:r>
            <a:r>
              <a:rPr lang="fr-FR" sz="8000" i="1" dirty="0">
                <a:latin typeface="Arial Narrow" panose="020B0606020202030204" pitchFamily="34" charset="0"/>
                <a:ea typeface="Calibri" panose="020F0502020204030204" pitchFamily="34" charset="0"/>
                <a:cs typeface="Arial" panose="020B0604020202020204" pitchFamily="34" charset="0"/>
              </a:rPr>
              <a:t>2</a:t>
            </a:r>
            <a:r>
              <a:rPr lang="fr-FR" sz="8000" dirty="0">
                <a:latin typeface="Arial Narrow" panose="020B0606020202030204" pitchFamily="34" charset="0"/>
                <a:ea typeface="Calibri" panose="020F0502020204030204" pitchFamily="34" charset="0"/>
                <a:cs typeface="Arial" panose="020B0604020202020204" pitchFamily="34" charset="0"/>
              </a:rPr>
              <a:t> au format A5 horizontal </a:t>
            </a:r>
          </a:p>
          <a:p>
            <a:pPr marL="288000" algn="l">
              <a:lnSpc>
                <a:spcPct val="107000"/>
              </a:lnSpc>
              <a:spcBef>
                <a:spcPts val="600"/>
              </a:spcBef>
            </a:pPr>
            <a:r>
              <a:rPr lang="fr-FR" sz="8000" dirty="0">
                <a:latin typeface="Arial Narrow" panose="020B0606020202030204" pitchFamily="34" charset="0"/>
                <a:ea typeface="Calibri" panose="020F0502020204030204" pitchFamily="34" charset="0"/>
                <a:cs typeface="Arial" panose="020B0604020202020204" pitchFamily="34" charset="0"/>
              </a:rPr>
              <a:t>     traitant de la </a:t>
            </a:r>
            <a:r>
              <a:rPr lang="fr-FR" sz="8000" i="1" dirty="0">
                <a:latin typeface="Arial Narrow" panose="020B0606020202030204" pitchFamily="34" charset="0"/>
                <a:ea typeface="Calibri" panose="020F0502020204030204" pitchFamily="34" charset="0"/>
                <a:cs typeface="Arial" panose="020B0604020202020204" pitchFamily="34" charset="0"/>
              </a:rPr>
              <a:t>« Solar Water Economy » </a:t>
            </a:r>
          </a:p>
          <a:p>
            <a:pPr marL="573750" indent="-285750" algn="l">
              <a:lnSpc>
                <a:spcPct val="107000"/>
              </a:lnSpc>
              <a:spcBef>
                <a:spcPts val="600"/>
              </a:spcBef>
              <a:buFontTx/>
              <a:buChar char="-"/>
            </a:pPr>
            <a:r>
              <a:rPr lang="fr-FR" sz="8000" dirty="0">
                <a:latin typeface="Arial Narrow" panose="020B0606020202030204" pitchFamily="34" charset="0"/>
                <a:ea typeface="Calibri" panose="020F0502020204030204" pitchFamily="34" charset="0"/>
                <a:cs typeface="Arial" panose="020B0604020202020204" pitchFamily="34" charset="0"/>
              </a:rPr>
              <a:t>Une clé USB qui vous permet d’accéder aux nombreux liens explicatifs</a:t>
            </a:r>
          </a:p>
          <a:p>
            <a:pPr marL="457200" algn="l">
              <a:lnSpc>
                <a:spcPct val="107000"/>
              </a:lnSpc>
              <a:spcBef>
                <a:spcPts val="1200"/>
              </a:spcBef>
            </a:pPr>
            <a:r>
              <a:rPr lang="fr-FR" sz="8000" dirty="0">
                <a:latin typeface="Arial Narrow" panose="020B0606020202030204" pitchFamily="34" charset="0"/>
                <a:ea typeface="Calibri" panose="020F0502020204030204" pitchFamily="34" charset="0"/>
                <a:cs typeface="Arial" panose="020B0604020202020204" pitchFamily="34" charset="0"/>
              </a:rPr>
              <a:t>Coût de l’ensemble avec la clé USB  transport non compris : à négocier </a:t>
            </a:r>
          </a:p>
          <a:p>
            <a:pPr marL="457200" algn="l">
              <a:lnSpc>
                <a:spcPct val="107000"/>
              </a:lnSpc>
              <a:spcBef>
                <a:spcPts val="1200"/>
              </a:spcBef>
            </a:pPr>
            <a:r>
              <a:rPr lang="fr-FR" sz="8000" dirty="0">
                <a:latin typeface="Arial Narrow" panose="020B0606020202030204" pitchFamily="34" charset="0"/>
                <a:cs typeface="Arial" panose="020B0604020202020204" pitchFamily="34" charset="0"/>
              </a:rPr>
              <a:t>Contacter l’auteur    jean.grossmann@gmail.com</a:t>
            </a:r>
            <a:endParaRPr lang="en-GB" dirty="0"/>
          </a:p>
        </p:txBody>
      </p:sp>
      <p:pic>
        <p:nvPicPr>
          <p:cNvPr id="5" name="Picture 4">
            <a:extLst>
              <a:ext uri="{FF2B5EF4-FFF2-40B4-BE49-F238E27FC236}">
                <a16:creationId xmlns:a16="http://schemas.microsoft.com/office/drawing/2014/main" id="{58B180EA-0DF8-4F27-BBD6-602E63578B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084" y="2117508"/>
            <a:ext cx="4008579" cy="4015275"/>
          </a:xfrm>
          <a:prstGeom prst="rect">
            <a:avLst/>
          </a:prstGeom>
        </p:spPr>
      </p:pic>
    </p:spTree>
    <p:extLst>
      <p:ext uri="{BB962C8B-B14F-4D97-AF65-F5344CB8AC3E}">
        <p14:creationId xmlns:p14="http://schemas.microsoft.com/office/powerpoint/2010/main" val="138710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7CADFE-DC76-4E5E-9A44-0963B55AFFDD}"/>
              </a:ext>
            </a:extLst>
          </p:cNvPr>
          <p:cNvSpPr>
            <a:spLocks noGrp="1"/>
          </p:cNvSpPr>
          <p:nvPr>
            <p:ph type="sldNum" sz="quarter" idx="12"/>
          </p:nvPr>
        </p:nvSpPr>
        <p:spPr/>
        <p:txBody>
          <a:bodyPr/>
          <a:lstStyle/>
          <a:p>
            <a:fld id="{BFD233C9-0C0F-49A6-B782-E961F9B2E65B}" type="slidenum">
              <a:rPr lang="en-GB" altLang="fr-FR" smtClean="0"/>
              <a:pPr/>
              <a:t>3</a:t>
            </a:fld>
            <a:endParaRPr lang="en-GB" altLang="fr-FR" dirty="0"/>
          </a:p>
        </p:txBody>
      </p:sp>
      <p:sp>
        <p:nvSpPr>
          <p:cNvPr id="5" name="Rectangle 1">
            <a:extLst>
              <a:ext uri="{FF2B5EF4-FFF2-40B4-BE49-F238E27FC236}">
                <a16:creationId xmlns:a16="http://schemas.microsoft.com/office/drawing/2014/main" id="{70707036-FCF0-41D5-92E1-065CEC346A0E}"/>
              </a:ext>
            </a:extLst>
          </p:cNvPr>
          <p:cNvSpPr>
            <a:spLocks noGrp="1" noChangeArrowheads="1"/>
          </p:cNvSpPr>
          <p:nvPr>
            <p:ph idx="1"/>
          </p:nvPr>
        </p:nvSpPr>
        <p:spPr bwMode="auto">
          <a:xfrm>
            <a:off x="637775" y="3272374"/>
            <a:ext cx="112370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Narrow" panose="020B0606020202030204" pitchFamily="34" charset="0"/>
              </a:rPr>
            </a:b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6" name="Content Placeholder 2">
            <a:extLst>
              <a:ext uri="{FF2B5EF4-FFF2-40B4-BE49-F238E27FC236}">
                <a16:creationId xmlns:a16="http://schemas.microsoft.com/office/drawing/2014/main" id="{0D28F6EA-F650-4483-9549-DCDAD67E81AA}"/>
              </a:ext>
            </a:extLst>
          </p:cNvPr>
          <p:cNvSpPr txBox="1">
            <a:spLocks/>
          </p:cNvSpPr>
          <p:nvPr/>
        </p:nvSpPr>
        <p:spPr bwMode="auto">
          <a:xfrm>
            <a:off x="317180" y="764046"/>
            <a:ext cx="11557640" cy="581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200" dirty="0"/>
              <a:t>Mon intention était de diffuser gratuitement le contenu de ce fichier sur l’énergie après une première divulgation vers l’enseignement et ceci à la fin des problèmes sanitaires liés au covid19. Mais nous sommes maintenant à l’heure du choix et le Lutin thermique que je suis se sent moralement obligé, vu l’urgence, de diffuser ses travaux dès à présent sous forme d’une petite encyclopédie. On a l’impression en écoutant Jean-Marc JANCOVICI traitants sur le web de notre transition énergétique qu’il n’est pas possible de réduire notre consommation sans affecter notre confort.  Complémentaire du message qu’il fait passer, cette proposition de mise en œuvre de la </a:t>
            </a:r>
            <a:r>
              <a:rPr lang="fr-FR" sz="2200" i="1" dirty="0"/>
              <a:t>"Solar Water Economy" </a:t>
            </a:r>
            <a:r>
              <a:rPr lang="fr-FR" sz="2200" dirty="0"/>
              <a:t>est une ouverture raisonnable vers un monde plus social réduisant les inégalités et allant dans le sens de la préservation de nos écosystèmes et de l'atténuation climatique. Je souhaite, bien que la chaleur renouvelable soit la grande oubliée du débat électoral actuel, vous transmettre ici, grâce à l’eau, un message d’espoir. Ce message est le suivant: compte tenu des besoins énergétiques dans une région surpeuplée comme celle de l’Ile de France, vous expliquez qu’il est réaliste de les satisfaire avec les énergies renouvelables. Ceci en minimisant, voire en supprimant à terme l’usage des produits fossiles et du nucléaire</a:t>
            </a:r>
            <a:r>
              <a:rPr lang="fr-FR" sz="2200" dirty="0">
                <a:hlinkClick r:id="rId2"/>
              </a:rPr>
              <a:t> en raison de leur dangerosité</a:t>
            </a:r>
            <a:r>
              <a:rPr lang="fr-FR" sz="2200" dirty="0"/>
              <a:t>.  Ceci aussi en tenant compte du fait qu’autant en ce qui concerne la nourriture que l'énergie électrique "le temps qui passe" nous enseigne qu'avant de pouvoir consommer il faut produire. Le lecteur, pour cette raison pourrait s'étonner de voir que la consommation de l'énergie a été classé avant sa production dans cette petite encyclopédie. </a:t>
            </a:r>
          </a:p>
        </p:txBody>
      </p:sp>
    </p:spTree>
    <p:extLst>
      <p:ext uri="{BB962C8B-B14F-4D97-AF65-F5344CB8AC3E}">
        <p14:creationId xmlns:p14="http://schemas.microsoft.com/office/powerpoint/2010/main" val="313606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2FF4F-9379-460B-AD3E-CD6548B49387}"/>
              </a:ext>
            </a:extLst>
          </p:cNvPr>
          <p:cNvSpPr>
            <a:spLocks noGrp="1"/>
          </p:cNvSpPr>
          <p:nvPr>
            <p:ph idx="1"/>
          </p:nvPr>
        </p:nvSpPr>
        <p:spPr>
          <a:xfrm>
            <a:off x="302816" y="664050"/>
            <a:ext cx="11586367" cy="5094967"/>
          </a:xfrm>
        </p:spPr>
        <p:txBody>
          <a:bodyPr/>
          <a:lstStyle/>
          <a:p>
            <a:pPr marL="0" indent="0" algn="just">
              <a:buNone/>
            </a:pPr>
            <a:r>
              <a:rPr lang="fr-FR" sz="2200" dirty="0"/>
              <a:t>Il y a cela une raison simple, pourquoi produire plus si l'on peut satisfaire ses besoins en consommant moins? Enseigner à l’école comment nous pouvons protéger notre environnement grâce à l’écologie va devenir aussi important que d’apprendre le français et savoir compter. </a:t>
            </a:r>
            <a:r>
              <a:rPr lang="fr-FR" sz="2200" dirty="0">
                <a:latin typeface="Calibri (Body)"/>
              </a:rPr>
              <a:t>Ceci en mettant en évidence comment le soleil ainsi que les capacités thermiques conjuguées de l’eau superficielle et celle de notre sous-sol, lorsqu’elles sont aidées par le vent sont, pour l’essentiel, à même de mieux les satisfaire que l’atome et la combustion. Ceci en abordant les changements de chaînes énergétiques que cela va impliquer et sans vous cachez les difficultés et les limites actuelles de ce changement en ce qui concerne le stockage de l’énergie électrique. La contrainte principale du courant électrique est d’éviter la désynchronisation entre production et consommation.  La fréquence du courant alternatif européen doit constamment rester à 50 Hz. Il faut savoir qu’en dessous de 49,5 Hz, des sécurités s’enclenchent pour couper certaines zones et isoler les centrales pour éviter les coupures de courant. </a:t>
            </a:r>
            <a:r>
              <a:rPr lang="en-US" sz="2200" dirty="0">
                <a:latin typeface="Calibri (Body)"/>
              </a:rPr>
              <a:t>Si </a:t>
            </a:r>
            <a:r>
              <a:rPr lang="en-US" sz="2200" dirty="0" err="1">
                <a:latin typeface="Calibri (Body)"/>
              </a:rPr>
              <a:t>l’on</a:t>
            </a:r>
            <a:r>
              <a:rPr lang="en-US" sz="2200" dirty="0">
                <a:latin typeface="Calibri (Body)"/>
              </a:rPr>
              <a:t> observe </a:t>
            </a:r>
            <a:r>
              <a:rPr lang="en-US" sz="2200" dirty="0" err="1">
                <a:latin typeface="Calibri (Body)"/>
              </a:rPr>
              <a:t>quantitativement</a:t>
            </a:r>
            <a:r>
              <a:rPr lang="en-US" sz="2200" dirty="0">
                <a:latin typeface="Calibri (Body)"/>
              </a:rPr>
              <a:t> et </a:t>
            </a:r>
            <a:r>
              <a:rPr lang="en-US" sz="2200" dirty="0" err="1">
                <a:latin typeface="Calibri (Body)"/>
              </a:rPr>
              <a:t>globalement</a:t>
            </a:r>
            <a:r>
              <a:rPr lang="en-US" sz="2200" dirty="0">
                <a:latin typeface="Calibri (Body)"/>
              </a:rPr>
              <a:t> le </a:t>
            </a:r>
            <a:r>
              <a:rPr lang="en-US" sz="2200" dirty="0" err="1">
                <a:latin typeface="Calibri (Body)"/>
              </a:rPr>
              <a:t>besoin</a:t>
            </a:r>
            <a:r>
              <a:rPr lang="en-US" sz="2200" dirty="0">
                <a:latin typeface="Calibri (Body)"/>
              </a:rPr>
              <a:t> </a:t>
            </a:r>
            <a:r>
              <a:rPr lang="en-US" sz="2200" dirty="0" err="1">
                <a:latin typeface="Calibri (Body)"/>
              </a:rPr>
              <a:t>en</a:t>
            </a:r>
            <a:r>
              <a:rPr lang="en-US" sz="2200" dirty="0">
                <a:latin typeface="Calibri (Body)"/>
              </a:rPr>
              <a:t> </a:t>
            </a:r>
            <a:r>
              <a:rPr lang="en-US" sz="2200" dirty="0" err="1">
                <a:latin typeface="Calibri (Body)"/>
              </a:rPr>
              <a:t>énergie</a:t>
            </a:r>
            <a:r>
              <a:rPr lang="en-US" sz="2200" dirty="0">
                <a:latin typeface="Calibri (Body)"/>
              </a:rPr>
              <a:t> pour assurer le </a:t>
            </a:r>
            <a:r>
              <a:rPr lang="en-US" sz="2200" dirty="0" err="1">
                <a:latin typeface="Calibri (Body)"/>
              </a:rPr>
              <a:t>confort</a:t>
            </a:r>
            <a:r>
              <a:rPr lang="en-US" sz="2200" dirty="0">
                <a:latin typeface="Calibri (Body)"/>
              </a:rPr>
              <a:t> </a:t>
            </a:r>
            <a:r>
              <a:rPr lang="en-US" sz="2200" dirty="0" err="1">
                <a:latin typeface="Calibri (Body)"/>
              </a:rPr>
              <a:t>thermique</a:t>
            </a:r>
            <a:r>
              <a:rPr lang="en-US" sz="2200" dirty="0">
                <a:latin typeface="Calibri (Body)"/>
              </a:rPr>
              <a:t> de </a:t>
            </a:r>
            <a:r>
              <a:rPr lang="en-US" sz="2200" dirty="0" err="1">
                <a:latin typeface="Calibri (Body)"/>
              </a:rPr>
              <a:t>l’habitat</a:t>
            </a:r>
            <a:r>
              <a:rPr lang="en-US" sz="2200" dirty="0">
                <a:latin typeface="Calibri (Body)"/>
              </a:rPr>
              <a:t> sur </a:t>
            </a:r>
            <a:r>
              <a:rPr lang="en-US" sz="2200" dirty="0" err="1">
                <a:latin typeface="Calibri (Body)"/>
              </a:rPr>
              <a:t>l’année</a:t>
            </a:r>
            <a:r>
              <a:rPr lang="en-US" sz="2200" dirty="0">
                <a:latin typeface="Calibri (Body)"/>
              </a:rPr>
              <a:t> </a:t>
            </a:r>
            <a:r>
              <a:rPr lang="en-US" sz="2200" dirty="0" err="1">
                <a:latin typeface="Calibri (Body)"/>
              </a:rPr>
              <a:t>calendaire</a:t>
            </a:r>
            <a:r>
              <a:rPr lang="en-US" sz="2200" dirty="0">
                <a:latin typeface="Calibri (Body)"/>
              </a:rPr>
              <a:t> on observe que </a:t>
            </a:r>
            <a:r>
              <a:rPr lang="en-US" sz="2200" dirty="0" err="1">
                <a:latin typeface="Calibri (Body)"/>
              </a:rPr>
              <a:t>l’on</a:t>
            </a:r>
            <a:r>
              <a:rPr lang="en-US" sz="2200" dirty="0">
                <a:latin typeface="Calibri (Body)"/>
              </a:rPr>
              <a:t> a, grâce aux </a:t>
            </a:r>
            <a:r>
              <a:rPr lang="en-US" sz="2200" dirty="0" err="1">
                <a:latin typeface="Calibri (Body)"/>
              </a:rPr>
              <a:t>échanges</a:t>
            </a:r>
            <a:r>
              <a:rPr lang="en-US" sz="2200" dirty="0">
                <a:latin typeface="Calibri (Body)"/>
              </a:rPr>
              <a:t> </a:t>
            </a:r>
            <a:r>
              <a:rPr lang="en-US" sz="2200" dirty="0" err="1">
                <a:latin typeface="Calibri (Body)"/>
              </a:rPr>
              <a:t>thermiques</a:t>
            </a:r>
            <a:r>
              <a:rPr lang="en-US" sz="2200" dirty="0">
                <a:latin typeface="Calibri (Body)"/>
              </a:rPr>
              <a:t> </a:t>
            </a:r>
            <a:r>
              <a:rPr lang="en-US" sz="2200" dirty="0" err="1">
                <a:latin typeface="Calibri (Body)"/>
              </a:rPr>
              <a:t>thermodynamiques</a:t>
            </a:r>
            <a:r>
              <a:rPr lang="en-US" sz="2200" dirty="0">
                <a:latin typeface="Calibri (Body)"/>
              </a:rPr>
              <a:t>, </a:t>
            </a:r>
            <a:r>
              <a:rPr lang="en-US" sz="2200" dirty="0" err="1">
                <a:latin typeface="Calibri (Body)"/>
              </a:rPr>
              <a:t>plutôt</a:t>
            </a:r>
            <a:r>
              <a:rPr lang="en-US" sz="2200" dirty="0">
                <a:latin typeface="Calibri (Body)"/>
              </a:rPr>
              <a:t> tendance à </a:t>
            </a:r>
            <a:r>
              <a:rPr lang="en-US" sz="2200" dirty="0" err="1">
                <a:latin typeface="Calibri (Body)"/>
              </a:rPr>
              <a:t>refroidir</a:t>
            </a:r>
            <a:r>
              <a:rPr lang="en-US" sz="2200" dirty="0">
                <a:latin typeface="Calibri (Body)"/>
              </a:rPr>
              <a:t> </a:t>
            </a:r>
            <a:r>
              <a:rPr lang="en-US" sz="2200" dirty="0" err="1">
                <a:latin typeface="Calibri (Body)"/>
              </a:rPr>
              <a:t>notre</a:t>
            </a:r>
            <a:r>
              <a:rPr lang="en-US" sz="2200" dirty="0">
                <a:latin typeface="Calibri (Body)"/>
              </a:rPr>
              <a:t> </a:t>
            </a:r>
            <a:r>
              <a:rPr lang="en-US" sz="2200" dirty="0" err="1">
                <a:latin typeface="Calibri (Body)"/>
              </a:rPr>
              <a:t>environnement</a:t>
            </a:r>
            <a:r>
              <a:rPr lang="en-US" sz="2200" dirty="0">
                <a:latin typeface="Calibri (Body)"/>
              </a:rPr>
              <a:t> </a:t>
            </a:r>
            <a:r>
              <a:rPr lang="en-US" sz="2200" dirty="0" err="1">
                <a:latin typeface="Calibri (Body)"/>
              </a:rPr>
              <a:t>qu’à</a:t>
            </a:r>
            <a:r>
              <a:rPr lang="en-US" sz="2200" dirty="0">
                <a:latin typeface="Calibri (Body)"/>
              </a:rPr>
              <a:t> le </a:t>
            </a:r>
            <a:r>
              <a:rPr lang="en-US" sz="2200" dirty="0" err="1">
                <a:latin typeface="Calibri (Body)"/>
              </a:rPr>
              <a:t>réchauffer</a:t>
            </a:r>
            <a:r>
              <a:rPr lang="en-US" sz="2200" dirty="0">
                <a:latin typeface="Calibri (Body)"/>
              </a:rPr>
              <a:t>. A </a:t>
            </a:r>
            <a:r>
              <a:rPr lang="en-US" sz="2200" dirty="0" err="1">
                <a:latin typeface="Calibri (Body)"/>
              </a:rPr>
              <a:t>l’heure</a:t>
            </a:r>
            <a:r>
              <a:rPr lang="en-US" sz="2200" dirty="0">
                <a:latin typeface="Calibri (Body)"/>
              </a:rPr>
              <a:t> du </a:t>
            </a:r>
            <a:r>
              <a:rPr lang="en-US" sz="2200" dirty="0" err="1">
                <a:latin typeface="Calibri (Body)"/>
              </a:rPr>
              <a:t>réchauffement</a:t>
            </a:r>
            <a:r>
              <a:rPr lang="en-US" sz="2200" dirty="0">
                <a:latin typeface="Calibri (Body)"/>
              </a:rPr>
              <a:t> </a:t>
            </a:r>
            <a:r>
              <a:rPr lang="en-US" sz="2200" dirty="0" err="1">
                <a:latin typeface="Calibri (Body)"/>
              </a:rPr>
              <a:t>climatique</a:t>
            </a:r>
            <a:r>
              <a:rPr lang="en-US" sz="2200" dirty="0">
                <a:latin typeface="Calibri (Body)"/>
              </a:rPr>
              <a:t>, </a:t>
            </a:r>
            <a:r>
              <a:rPr lang="en-US" sz="2200" dirty="0" err="1">
                <a:latin typeface="Calibri (Body)"/>
              </a:rPr>
              <a:t>cela</a:t>
            </a:r>
            <a:r>
              <a:rPr lang="en-US" sz="2200" dirty="0">
                <a:latin typeface="Calibri (Body)"/>
              </a:rPr>
              <a:t> </a:t>
            </a:r>
            <a:r>
              <a:rPr lang="en-US" sz="2200" dirty="0" err="1">
                <a:latin typeface="Calibri (Body)"/>
              </a:rPr>
              <a:t>est</a:t>
            </a:r>
            <a:r>
              <a:rPr lang="en-US" sz="2200" dirty="0">
                <a:latin typeface="Calibri (Body)"/>
              </a:rPr>
              <a:t> </a:t>
            </a:r>
            <a:r>
              <a:rPr lang="en-US" sz="2200" dirty="0" err="1">
                <a:latin typeface="Calibri (Body)"/>
              </a:rPr>
              <a:t>plutôt</a:t>
            </a:r>
            <a:r>
              <a:rPr lang="en-US" sz="2200" dirty="0">
                <a:latin typeface="Calibri (Body)"/>
              </a:rPr>
              <a:t> </a:t>
            </a:r>
            <a:r>
              <a:rPr lang="en-US" sz="2200" dirty="0" err="1">
                <a:latin typeface="Calibri (Body)"/>
              </a:rPr>
              <a:t>une</a:t>
            </a:r>
            <a:r>
              <a:rPr lang="en-US" sz="2200" dirty="0">
                <a:latin typeface="Calibri (Body)"/>
              </a:rPr>
              <a:t> bonne nouvelle. On constate </a:t>
            </a:r>
            <a:r>
              <a:rPr lang="en-US" sz="2200" dirty="0" err="1">
                <a:latin typeface="Calibri (Body)"/>
              </a:rPr>
              <a:t>en</a:t>
            </a:r>
            <a:r>
              <a:rPr lang="en-US" sz="2200" dirty="0">
                <a:latin typeface="Calibri (Body)"/>
              </a:rPr>
              <a:t> </a:t>
            </a:r>
            <a:r>
              <a:rPr lang="en-US" sz="2200" dirty="0" err="1">
                <a:latin typeface="Calibri (Body)"/>
              </a:rPr>
              <a:t>effet</a:t>
            </a:r>
            <a:r>
              <a:rPr lang="en-US" sz="2200" dirty="0">
                <a:latin typeface="Calibri (Body)"/>
              </a:rPr>
              <a:t> au travers des chiffres que </a:t>
            </a:r>
            <a:r>
              <a:rPr lang="en-US" sz="2200" dirty="0" err="1">
                <a:latin typeface="Calibri (Body)"/>
              </a:rPr>
              <a:t>l’homme</a:t>
            </a:r>
            <a:r>
              <a:rPr lang="en-US" sz="2200" dirty="0">
                <a:latin typeface="Calibri (Body)"/>
              </a:rPr>
              <a:t>, pour assurer son </a:t>
            </a:r>
            <a:r>
              <a:rPr lang="en-US" sz="2200" dirty="0" err="1">
                <a:latin typeface="Calibri (Body)"/>
              </a:rPr>
              <a:t>confort</a:t>
            </a:r>
            <a:r>
              <a:rPr lang="en-US" sz="2200" dirty="0">
                <a:latin typeface="Calibri (Body)"/>
              </a:rPr>
              <a:t>, à </a:t>
            </a:r>
            <a:r>
              <a:rPr lang="en-US" sz="2200" dirty="0" err="1">
                <a:latin typeface="Calibri (Body)"/>
              </a:rPr>
              <a:t>globalement</a:t>
            </a:r>
            <a:r>
              <a:rPr lang="en-US" sz="2200" dirty="0">
                <a:latin typeface="Calibri (Body)"/>
              </a:rPr>
              <a:t> plus </a:t>
            </a:r>
            <a:r>
              <a:rPr lang="en-US" sz="2200" dirty="0" err="1">
                <a:latin typeface="Calibri (Body)"/>
              </a:rPr>
              <a:t>besoin</a:t>
            </a:r>
            <a:r>
              <a:rPr lang="en-US" sz="2200" dirty="0">
                <a:latin typeface="Calibri (Body)"/>
              </a:rPr>
              <a:t> de </a:t>
            </a:r>
            <a:r>
              <a:rPr lang="en-US" sz="2200" dirty="0" err="1">
                <a:latin typeface="Calibri (Body)"/>
              </a:rPr>
              <a:t>chaud</a:t>
            </a:r>
            <a:r>
              <a:rPr lang="en-US" sz="2200" dirty="0">
                <a:latin typeface="Calibri (Body)"/>
              </a:rPr>
              <a:t> que de </a:t>
            </a:r>
            <a:r>
              <a:rPr lang="en-US" sz="2200" dirty="0" err="1">
                <a:latin typeface="Calibri (Body)"/>
              </a:rPr>
              <a:t>froid</a:t>
            </a:r>
            <a:r>
              <a:rPr lang="en-US" sz="2200" dirty="0">
                <a:latin typeface="Calibri (Body)"/>
              </a:rPr>
              <a:t>, </a:t>
            </a:r>
            <a:r>
              <a:rPr lang="en-US" sz="2200" dirty="0" err="1">
                <a:latin typeface="Calibri (Body)"/>
              </a:rPr>
              <a:t>sensiblement</a:t>
            </a:r>
            <a:r>
              <a:rPr lang="en-US" sz="2200" dirty="0">
                <a:latin typeface="Calibri (Body)"/>
              </a:rPr>
              <a:t> deux </a:t>
            </a:r>
            <a:r>
              <a:rPr lang="en-US" sz="2200" dirty="0" err="1">
                <a:latin typeface="Calibri (Body)"/>
              </a:rPr>
              <a:t>fois</a:t>
            </a:r>
            <a:r>
              <a:rPr lang="en-US" sz="2200" dirty="0">
                <a:latin typeface="Calibri (Body)"/>
              </a:rPr>
              <a:t> plus, </a:t>
            </a:r>
            <a:r>
              <a:rPr lang="en-US" sz="2200" dirty="0" err="1">
                <a:latin typeface="Calibri (Body)"/>
              </a:rPr>
              <a:t>ce</a:t>
            </a:r>
            <a:r>
              <a:rPr lang="en-US" sz="2200" dirty="0">
                <a:latin typeface="Calibri (Body)"/>
              </a:rPr>
              <a:t> qui, à </a:t>
            </a:r>
            <a:r>
              <a:rPr lang="en-US" sz="2200" dirty="0" err="1">
                <a:latin typeface="Calibri (Body)"/>
              </a:rPr>
              <a:t>l’heure</a:t>
            </a:r>
            <a:r>
              <a:rPr lang="en-US" sz="2200" dirty="0">
                <a:latin typeface="Calibri (Body)"/>
              </a:rPr>
              <a:t> du </a:t>
            </a:r>
            <a:r>
              <a:rPr lang="en-US" sz="2200" dirty="0" err="1">
                <a:latin typeface="Calibri (Body)"/>
              </a:rPr>
              <a:t>réchauffement</a:t>
            </a:r>
            <a:r>
              <a:rPr lang="en-US" sz="2200" dirty="0">
                <a:latin typeface="Calibri (Body)"/>
              </a:rPr>
              <a:t> </a:t>
            </a:r>
            <a:r>
              <a:rPr lang="en-US" sz="2200" dirty="0" err="1">
                <a:latin typeface="Calibri (Body)"/>
              </a:rPr>
              <a:t>climatique</a:t>
            </a:r>
            <a:r>
              <a:rPr lang="en-US" sz="2200" dirty="0">
                <a:latin typeface="Calibri (Body)"/>
              </a:rPr>
              <a:t>, </a:t>
            </a:r>
            <a:r>
              <a:rPr lang="en-US" sz="2200" dirty="0" err="1">
                <a:latin typeface="Calibri (Body)"/>
              </a:rPr>
              <a:t>va</a:t>
            </a:r>
            <a:r>
              <a:rPr lang="en-US" sz="2200" dirty="0">
                <a:latin typeface="Calibri (Body)"/>
              </a:rPr>
              <a:t> </a:t>
            </a:r>
            <a:r>
              <a:rPr lang="en-US" sz="2200" dirty="0" err="1">
                <a:latin typeface="Calibri (Body)"/>
              </a:rPr>
              <a:t>plutôt</a:t>
            </a:r>
            <a:r>
              <a:rPr lang="en-US" sz="2200" dirty="0">
                <a:latin typeface="Calibri (Body)"/>
              </a:rPr>
              <a:t> dans le bon </a:t>
            </a:r>
            <a:r>
              <a:rPr lang="en-US" sz="2200" dirty="0" err="1">
                <a:latin typeface="Calibri (Body)"/>
              </a:rPr>
              <a:t>sens.</a:t>
            </a:r>
            <a:r>
              <a:rPr lang="en-US" sz="2200" dirty="0">
                <a:latin typeface="Calibri (Body)"/>
              </a:rPr>
              <a:t> </a:t>
            </a:r>
            <a:endParaRPr lang="en-GB" sz="2200" dirty="0">
              <a:latin typeface="Calibri (Body)"/>
            </a:endParaRPr>
          </a:p>
        </p:txBody>
      </p:sp>
    </p:spTree>
    <p:extLst>
      <p:ext uri="{BB962C8B-B14F-4D97-AF65-F5344CB8AC3E}">
        <p14:creationId xmlns:p14="http://schemas.microsoft.com/office/powerpoint/2010/main" val="48526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D6A08D-02C0-445F-AFE8-9F2382532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861" y="784911"/>
            <a:ext cx="5484700" cy="3065423"/>
          </a:xfrm>
          <a:prstGeom prst="rect">
            <a:avLst/>
          </a:prstGeom>
        </p:spPr>
      </p:pic>
      <p:sp>
        <p:nvSpPr>
          <p:cNvPr id="3" name="Content Placeholder 2">
            <a:extLst>
              <a:ext uri="{FF2B5EF4-FFF2-40B4-BE49-F238E27FC236}">
                <a16:creationId xmlns:a16="http://schemas.microsoft.com/office/drawing/2014/main" id="{F7A4C84D-4F4A-4B93-9378-1E47375DD555}"/>
              </a:ext>
            </a:extLst>
          </p:cNvPr>
          <p:cNvSpPr>
            <a:spLocks noGrp="1"/>
          </p:cNvSpPr>
          <p:nvPr>
            <p:ph idx="1"/>
          </p:nvPr>
        </p:nvSpPr>
        <p:spPr>
          <a:xfrm>
            <a:off x="574159" y="852452"/>
            <a:ext cx="5761328" cy="3065423"/>
          </a:xfrm>
        </p:spPr>
        <p:txBody>
          <a:bodyPr/>
          <a:lstStyle/>
          <a:p>
            <a:pPr marL="0" indent="0" algn="just">
              <a:spcBef>
                <a:spcPts val="0"/>
              </a:spcBef>
              <a:buNone/>
            </a:pPr>
            <a:r>
              <a:rPr lang="en-US" sz="2200" dirty="0" err="1"/>
              <a:t>En</a:t>
            </a:r>
            <a:r>
              <a:rPr lang="en-US" sz="2200" dirty="0"/>
              <a:t> </a:t>
            </a:r>
            <a:r>
              <a:rPr lang="en-US" sz="2200" dirty="0" err="1"/>
              <a:t>effet</a:t>
            </a:r>
            <a:r>
              <a:rPr lang="en-US" sz="2200" dirty="0"/>
              <a:t>, </a:t>
            </a:r>
            <a:r>
              <a:rPr lang="en-US" sz="2200" dirty="0" err="1"/>
              <a:t>alors</a:t>
            </a:r>
            <a:r>
              <a:rPr lang="en-US" sz="2200" dirty="0"/>
              <a:t> que </a:t>
            </a:r>
            <a:r>
              <a:rPr lang="en-US" sz="2200" dirty="0" err="1"/>
              <a:t>l’intérieur</a:t>
            </a:r>
            <a:r>
              <a:rPr lang="en-US" sz="2200" dirty="0"/>
              <a:t> de son corps </a:t>
            </a:r>
            <a:r>
              <a:rPr lang="en-US" sz="2200" dirty="0" err="1"/>
              <a:t>reste</a:t>
            </a:r>
            <a:r>
              <a:rPr lang="en-US" sz="2200" dirty="0"/>
              <a:t> à </a:t>
            </a:r>
            <a:r>
              <a:rPr lang="en-US" sz="2200" dirty="0" err="1"/>
              <a:t>une</a:t>
            </a:r>
            <a:r>
              <a:rPr lang="en-US" sz="2200" dirty="0"/>
              <a:t> </a:t>
            </a:r>
            <a:r>
              <a:rPr lang="en-US" sz="2200" dirty="0" err="1"/>
              <a:t>température</a:t>
            </a:r>
            <a:r>
              <a:rPr lang="en-US" sz="2200" dirty="0"/>
              <a:t> </a:t>
            </a:r>
            <a:r>
              <a:rPr lang="en-US" sz="2200" dirty="0" err="1"/>
              <a:t>constante</a:t>
            </a:r>
            <a:r>
              <a:rPr lang="en-US" sz="2200" dirty="0"/>
              <a:t> de 37 </a:t>
            </a:r>
            <a:r>
              <a:rPr lang="en-US" sz="2200" dirty="0" err="1"/>
              <a:t>degrés</a:t>
            </a:r>
            <a:r>
              <a:rPr lang="en-US" sz="2200" dirty="0"/>
              <a:t> C, les </a:t>
            </a:r>
            <a:r>
              <a:rPr lang="en-US" sz="2200" dirty="0" err="1"/>
              <a:t>températures</a:t>
            </a:r>
            <a:r>
              <a:rPr lang="en-US" sz="2200" dirty="0"/>
              <a:t> </a:t>
            </a:r>
            <a:r>
              <a:rPr lang="en-US" sz="2200" dirty="0" err="1"/>
              <a:t>extrèmes</a:t>
            </a:r>
            <a:r>
              <a:rPr lang="en-US" sz="2200" dirty="0"/>
              <a:t>, </a:t>
            </a:r>
            <a:r>
              <a:rPr lang="en-US" sz="2200" dirty="0" err="1"/>
              <a:t>sensiblement</a:t>
            </a:r>
            <a:r>
              <a:rPr lang="en-US" sz="2200" dirty="0"/>
              <a:t> </a:t>
            </a:r>
            <a:r>
              <a:rPr lang="en-US" sz="2200" dirty="0" err="1"/>
              <a:t>égales</a:t>
            </a:r>
            <a:r>
              <a:rPr lang="en-US" sz="2200" dirty="0"/>
              <a:t> à -20 </a:t>
            </a:r>
            <a:r>
              <a:rPr lang="en-US" sz="2200" dirty="0" err="1"/>
              <a:t>degrés</a:t>
            </a:r>
            <a:r>
              <a:rPr lang="en-US" sz="2200" dirty="0"/>
              <a:t> C de </a:t>
            </a:r>
            <a:r>
              <a:rPr lang="en-US" sz="2200" dirty="0" err="1"/>
              <a:t>l’hiver</a:t>
            </a:r>
            <a:r>
              <a:rPr lang="en-US" sz="2200" dirty="0"/>
              <a:t> et de + 45 </a:t>
            </a:r>
            <a:r>
              <a:rPr lang="en-US" sz="2200" dirty="0" err="1"/>
              <a:t>degrés</a:t>
            </a:r>
            <a:r>
              <a:rPr lang="en-US" sz="2200" dirty="0"/>
              <a:t> C de </a:t>
            </a:r>
            <a:r>
              <a:rPr lang="en-US" sz="2200" dirty="0" err="1"/>
              <a:t>l’été</a:t>
            </a:r>
            <a:r>
              <a:rPr lang="en-US" sz="2200" dirty="0"/>
              <a:t> </a:t>
            </a:r>
            <a:r>
              <a:rPr lang="en-US" sz="2200" dirty="0" err="1"/>
              <a:t>sont</a:t>
            </a:r>
            <a:r>
              <a:rPr lang="en-US" sz="2200" dirty="0"/>
              <a:t> </a:t>
            </a:r>
            <a:r>
              <a:rPr lang="en-US" sz="2200" dirty="0" err="1"/>
              <a:t>espacées</a:t>
            </a:r>
            <a:r>
              <a:rPr lang="en-US" sz="2200" dirty="0"/>
              <a:t> de 40 </a:t>
            </a:r>
            <a:r>
              <a:rPr lang="en-US" sz="2200" dirty="0" err="1"/>
              <a:t>degrés</a:t>
            </a:r>
            <a:r>
              <a:rPr lang="en-US" sz="2200" dirty="0"/>
              <a:t> C </a:t>
            </a:r>
            <a:r>
              <a:rPr lang="en-US" sz="2200" dirty="0" err="1"/>
              <a:t>d’une</a:t>
            </a:r>
            <a:r>
              <a:rPr lang="en-US" sz="2200" dirty="0"/>
              <a:t> </a:t>
            </a:r>
            <a:r>
              <a:rPr lang="en-US" sz="2200" dirty="0" err="1"/>
              <a:t>température</a:t>
            </a:r>
            <a:r>
              <a:rPr lang="en-US" sz="2200" dirty="0"/>
              <a:t> de </a:t>
            </a:r>
            <a:r>
              <a:rPr lang="en-US" sz="2200" dirty="0" err="1"/>
              <a:t>confort</a:t>
            </a:r>
            <a:r>
              <a:rPr lang="en-US" sz="2200" dirty="0"/>
              <a:t> </a:t>
            </a:r>
            <a:r>
              <a:rPr lang="en-US" sz="2200" dirty="0" err="1"/>
              <a:t>hivernale</a:t>
            </a:r>
            <a:r>
              <a:rPr lang="en-US" sz="2200" dirty="0"/>
              <a:t> qui </a:t>
            </a:r>
            <a:r>
              <a:rPr lang="en-US" sz="2200" dirty="0" err="1"/>
              <a:t>pourrait</a:t>
            </a:r>
            <a:r>
              <a:rPr lang="en-US" sz="2200" dirty="0"/>
              <a:t> </a:t>
            </a:r>
            <a:r>
              <a:rPr lang="en-US" sz="2200" dirty="0" err="1"/>
              <a:t>être</a:t>
            </a:r>
            <a:r>
              <a:rPr lang="en-US" sz="2200" dirty="0"/>
              <a:t> de 20 </a:t>
            </a:r>
            <a:r>
              <a:rPr lang="en-US" sz="2200" dirty="0" err="1"/>
              <a:t>degrés</a:t>
            </a:r>
            <a:r>
              <a:rPr lang="en-US" sz="2200" dirty="0"/>
              <a:t> </a:t>
            </a:r>
            <a:r>
              <a:rPr lang="en-US" sz="2200" dirty="0" err="1"/>
              <a:t>alors</a:t>
            </a:r>
            <a:r>
              <a:rPr lang="en-US" sz="2200" dirty="0"/>
              <a:t> </a:t>
            </a:r>
            <a:r>
              <a:rPr lang="en-US" sz="2200" dirty="0" err="1"/>
              <a:t>qu’elle</a:t>
            </a:r>
            <a:r>
              <a:rPr lang="en-US" sz="2200" dirty="0"/>
              <a:t> </a:t>
            </a:r>
            <a:r>
              <a:rPr lang="en-US" sz="2200" dirty="0" err="1"/>
              <a:t>n’est</a:t>
            </a:r>
            <a:r>
              <a:rPr lang="en-US" sz="2200" dirty="0"/>
              <a:t> </a:t>
            </a:r>
            <a:r>
              <a:rPr lang="en-US" sz="2200" dirty="0" err="1"/>
              <a:t>espacée</a:t>
            </a:r>
            <a:r>
              <a:rPr lang="en-US" sz="2200" dirty="0"/>
              <a:t> que de 20 </a:t>
            </a:r>
            <a:r>
              <a:rPr lang="en-US" sz="2200" dirty="0" err="1"/>
              <a:t>degrés</a:t>
            </a:r>
            <a:r>
              <a:rPr lang="en-US" sz="2200" dirty="0"/>
              <a:t> de </a:t>
            </a:r>
            <a:r>
              <a:rPr lang="en-US" sz="2200" dirty="0" err="1"/>
              <a:t>ce</a:t>
            </a:r>
            <a:r>
              <a:rPr lang="en-US" sz="2200" dirty="0"/>
              <a:t> qui </a:t>
            </a:r>
            <a:r>
              <a:rPr lang="en-US" sz="2200" dirty="0" err="1"/>
              <a:t>pourrait</a:t>
            </a:r>
            <a:r>
              <a:rPr lang="en-US" sz="2200" dirty="0"/>
              <a:t> </a:t>
            </a:r>
            <a:r>
              <a:rPr lang="en-US" sz="2200" dirty="0" err="1"/>
              <a:t>être</a:t>
            </a:r>
            <a:r>
              <a:rPr lang="en-US" sz="2200" dirty="0"/>
              <a:t>  </a:t>
            </a:r>
            <a:r>
              <a:rPr lang="en-US" sz="2200" dirty="0" err="1"/>
              <a:t>une</a:t>
            </a:r>
            <a:r>
              <a:rPr lang="en-US" sz="2200" dirty="0"/>
              <a:t> </a:t>
            </a:r>
            <a:r>
              <a:rPr lang="en-US" sz="2200" dirty="0" err="1"/>
              <a:t>température</a:t>
            </a:r>
            <a:r>
              <a:rPr lang="en-US" sz="2200" dirty="0"/>
              <a:t> de </a:t>
            </a:r>
            <a:r>
              <a:rPr lang="en-US" sz="2200" dirty="0" err="1"/>
              <a:t>confort</a:t>
            </a:r>
            <a:r>
              <a:rPr lang="en-US" sz="2200" dirty="0"/>
              <a:t> </a:t>
            </a:r>
            <a:r>
              <a:rPr lang="en-US" sz="2200" dirty="0" err="1"/>
              <a:t>estivale</a:t>
            </a:r>
            <a:r>
              <a:rPr lang="en-US" sz="2200" dirty="0"/>
              <a:t>  de +25 </a:t>
            </a:r>
            <a:r>
              <a:rPr lang="en-US" sz="2200" dirty="0" err="1"/>
              <a:t>degrés</a:t>
            </a:r>
            <a:r>
              <a:rPr lang="en-US" sz="2200" dirty="0"/>
              <a:t>.  </a:t>
            </a:r>
          </a:p>
        </p:txBody>
      </p:sp>
      <p:sp>
        <p:nvSpPr>
          <p:cNvPr id="4" name="Slide Number Placeholder 3">
            <a:extLst>
              <a:ext uri="{FF2B5EF4-FFF2-40B4-BE49-F238E27FC236}">
                <a16:creationId xmlns:a16="http://schemas.microsoft.com/office/drawing/2014/main" id="{ECBC1981-8FB7-462A-9111-B1BA6D694989}"/>
              </a:ext>
            </a:extLst>
          </p:cNvPr>
          <p:cNvSpPr>
            <a:spLocks noGrp="1"/>
          </p:cNvSpPr>
          <p:nvPr>
            <p:ph type="sldNum" sz="quarter" idx="12"/>
          </p:nvPr>
        </p:nvSpPr>
        <p:spPr/>
        <p:txBody>
          <a:bodyPr/>
          <a:lstStyle/>
          <a:p>
            <a:fld id="{BFD233C9-0C0F-49A6-B782-E961F9B2E65B}" type="slidenum">
              <a:rPr lang="en-GB" altLang="fr-FR" smtClean="0"/>
              <a:pPr/>
              <a:t>5</a:t>
            </a:fld>
            <a:endParaRPr lang="en-GB" altLang="fr-FR"/>
          </a:p>
        </p:txBody>
      </p:sp>
      <p:sp>
        <p:nvSpPr>
          <p:cNvPr id="5" name="Content Placeholder 2">
            <a:extLst>
              <a:ext uri="{FF2B5EF4-FFF2-40B4-BE49-F238E27FC236}">
                <a16:creationId xmlns:a16="http://schemas.microsoft.com/office/drawing/2014/main" id="{85873FFA-082E-4ED1-A336-EF85A0FCAA85}"/>
              </a:ext>
            </a:extLst>
          </p:cNvPr>
          <p:cNvSpPr txBox="1">
            <a:spLocks/>
          </p:cNvSpPr>
          <p:nvPr/>
        </p:nvSpPr>
        <p:spPr bwMode="auto">
          <a:xfrm>
            <a:off x="574159" y="4215459"/>
            <a:ext cx="11325644" cy="214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200" dirty="0"/>
              <a:t>En raison du réchauffement climatique nous allons donc devoir évoluer en premier vers le </a:t>
            </a:r>
            <a:r>
              <a:rPr lang="fr-FR" sz="2200" i="1" dirty="0"/>
              <a:t>"consommer moins" </a:t>
            </a:r>
            <a:r>
              <a:rPr lang="fr-FR" sz="2200" dirty="0"/>
              <a:t>plutôt que vers le </a:t>
            </a:r>
            <a:r>
              <a:rPr lang="fr-FR" sz="2200" i="1" dirty="0"/>
              <a:t>"produire plus". </a:t>
            </a:r>
          </a:p>
          <a:p>
            <a:pPr marL="0" indent="0" algn="just">
              <a:buFont typeface="Arial" panose="020B0604020202020204" pitchFamily="34" charset="0"/>
              <a:buNone/>
            </a:pPr>
            <a:r>
              <a:rPr lang="fr-FR" sz="2200" dirty="0"/>
              <a:t>J'ai commencé, pour cette raison, à évoquer comment nous pourrions satisfaire notre confort grâce à de nouvelles chaînes énergétiques consommant moins d'énergie. Cette façon de classer les chapitres devrait me permettre de mieux vous expliquer ce que doit être dans la pratique la nature de notre transition énergétique, du moins je l’espère.</a:t>
            </a:r>
            <a:endParaRPr lang="en-GB" sz="2200" dirty="0"/>
          </a:p>
        </p:txBody>
      </p:sp>
    </p:spTree>
    <p:extLst>
      <p:ext uri="{BB962C8B-B14F-4D97-AF65-F5344CB8AC3E}">
        <p14:creationId xmlns:p14="http://schemas.microsoft.com/office/powerpoint/2010/main" val="400703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9DFCD-45E0-40DD-B1A3-8999313B76AE}"/>
              </a:ext>
            </a:extLst>
          </p:cNvPr>
          <p:cNvSpPr>
            <a:spLocks noGrp="1"/>
          </p:cNvSpPr>
          <p:nvPr>
            <p:ph idx="1"/>
          </p:nvPr>
        </p:nvSpPr>
        <p:spPr>
          <a:xfrm>
            <a:off x="367505" y="805692"/>
            <a:ext cx="4651062" cy="2829060"/>
          </a:xfrm>
        </p:spPr>
        <p:txBody>
          <a:bodyPr/>
          <a:lstStyle/>
          <a:p>
            <a:pPr marL="0" indent="0" algn="just">
              <a:buNone/>
            </a:pPr>
            <a:r>
              <a:rPr lang="fr-FR" sz="2400" dirty="0"/>
              <a:t>La vision de l'Union européenne qui se propose de diviser par 3 les importations de gaz russe d'ici la fin de 2022 suite au drame ukrainien est bonne mais optimiste si l'on considère  </a:t>
            </a:r>
          </a:p>
          <a:p>
            <a:pPr marL="0" indent="0" algn="just">
              <a:buNone/>
            </a:pPr>
            <a:r>
              <a:rPr lang="fr-FR" sz="2400" i="1" dirty="0"/>
              <a:t>« le temps qui passe ».</a:t>
            </a:r>
          </a:p>
          <a:p>
            <a:pPr marL="0" indent="0" algn="just">
              <a:buNone/>
            </a:pPr>
            <a:r>
              <a:rPr lang="en-GB" sz="1400" dirty="0">
                <a:latin typeface="Arial Narrow" panose="020B0606020202030204" pitchFamily="34" charset="0"/>
                <a:hlinkClick r:id="rId2"/>
              </a:rPr>
              <a:t>http://infoenergie.eu/riv+ener/Le temps qui passe.pptm</a:t>
            </a:r>
            <a:r>
              <a:rPr lang="fr-FR" sz="1400" i="1" dirty="0">
                <a:latin typeface="Arial Narrow" panose="020B0606020202030204" pitchFamily="34" charset="0"/>
              </a:rPr>
              <a:t> </a:t>
            </a:r>
            <a:endParaRPr lang="en-GB" sz="1400" i="1"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D479BA7E-B0FA-4509-8601-5DC4966FEF33}"/>
              </a:ext>
            </a:extLst>
          </p:cNvPr>
          <p:cNvSpPr>
            <a:spLocks noGrp="1"/>
          </p:cNvSpPr>
          <p:nvPr>
            <p:ph type="sldNum" sz="quarter" idx="12"/>
          </p:nvPr>
        </p:nvSpPr>
        <p:spPr/>
        <p:txBody>
          <a:bodyPr/>
          <a:lstStyle/>
          <a:p>
            <a:fld id="{BFD233C9-0C0F-49A6-B782-E961F9B2E65B}" type="slidenum">
              <a:rPr lang="en-GB" altLang="fr-FR" smtClean="0"/>
              <a:pPr/>
              <a:t>6</a:t>
            </a:fld>
            <a:endParaRPr lang="en-GB" altLang="fr-FR"/>
          </a:p>
        </p:txBody>
      </p:sp>
      <p:sp>
        <p:nvSpPr>
          <p:cNvPr id="7" name="Content Placeholder 2">
            <a:extLst>
              <a:ext uri="{FF2B5EF4-FFF2-40B4-BE49-F238E27FC236}">
                <a16:creationId xmlns:a16="http://schemas.microsoft.com/office/drawing/2014/main" id="{D5F58695-7463-4FE5-AD45-732CF77536E4}"/>
              </a:ext>
            </a:extLst>
          </p:cNvPr>
          <p:cNvSpPr txBox="1">
            <a:spLocks/>
          </p:cNvSpPr>
          <p:nvPr/>
        </p:nvSpPr>
        <p:spPr bwMode="auto">
          <a:xfrm>
            <a:off x="201132" y="4007795"/>
            <a:ext cx="11331165" cy="234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400" dirty="0"/>
              <a:t>Ceci compte tenu du fait que les besoins en énergie pour chauffer l'habitat et satisfaire les besoins de l'industrie  des pays européens situés au nord de l'Europe sont plus importants que les nôtres. Atteindre cet objectif à l'horizon 2024 ne semble toutefois pas irréaliste si nous agissons dès à présent et prioritairement pour réduire la consommation grâce à la :</a:t>
            </a:r>
          </a:p>
          <a:p>
            <a:pPr marL="0" indent="0" algn="just">
              <a:buFont typeface="Arial" panose="020B0604020202020204" pitchFamily="34" charset="0"/>
              <a:buNone/>
            </a:pPr>
            <a:r>
              <a:rPr lang="fr-FR" sz="2400" i="1" dirty="0"/>
              <a:t>"Solar Water Economy"</a:t>
            </a:r>
            <a:endParaRPr lang="en-GB" sz="2400" i="1" dirty="0"/>
          </a:p>
        </p:txBody>
      </p:sp>
      <p:pic>
        <p:nvPicPr>
          <p:cNvPr id="5" name="Picture 4">
            <a:extLst>
              <a:ext uri="{FF2B5EF4-FFF2-40B4-BE49-F238E27FC236}">
                <a16:creationId xmlns:a16="http://schemas.microsoft.com/office/drawing/2014/main" id="{BB64649A-6084-F3D8-C607-632C05508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932" y="725000"/>
            <a:ext cx="6016128" cy="2703999"/>
          </a:xfrm>
          <a:prstGeom prst="rect">
            <a:avLst/>
          </a:prstGeom>
        </p:spPr>
      </p:pic>
      <p:sp>
        <p:nvSpPr>
          <p:cNvPr id="9" name="Content Placeholder 2">
            <a:extLst>
              <a:ext uri="{FF2B5EF4-FFF2-40B4-BE49-F238E27FC236}">
                <a16:creationId xmlns:a16="http://schemas.microsoft.com/office/drawing/2014/main" id="{12C2C1EF-74C6-A458-FFB1-C26C3D537F2B}"/>
              </a:ext>
            </a:extLst>
          </p:cNvPr>
          <p:cNvSpPr txBox="1">
            <a:spLocks/>
          </p:cNvSpPr>
          <p:nvPr/>
        </p:nvSpPr>
        <p:spPr bwMode="auto">
          <a:xfrm>
            <a:off x="5709519" y="3487375"/>
            <a:ext cx="4846722" cy="30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600" i="1" dirty="0"/>
              <a:t>Vu à la télé. Dommage que le plus important soit à la fin</a:t>
            </a:r>
            <a:endParaRPr lang="en-GB" sz="1600" i="1" dirty="0"/>
          </a:p>
        </p:txBody>
      </p:sp>
    </p:spTree>
    <p:extLst>
      <p:ext uri="{BB962C8B-B14F-4D97-AF65-F5344CB8AC3E}">
        <p14:creationId xmlns:p14="http://schemas.microsoft.com/office/powerpoint/2010/main" val="176963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DCF05-53A9-EE9A-EE75-56B75E1E55E4}"/>
              </a:ext>
            </a:extLst>
          </p:cNvPr>
          <p:cNvSpPr>
            <a:spLocks noGrp="1"/>
          </p:cNvSpPr>
          <p:nvPr>
            <p:ph idx="1"/>
          </p:nvPr>
        </p:nvSpPr>
        <p:spPr>
          <a:xfrm>
            <a:off x="420958" y="865761"/>
            <a:ext cx="11350083" cy="4489611"/>
          </a:xfrm>
        </p:spPr>
        <p:txBody>
          <a:bodyPr/>
          <a:lstStyle/>
          <a:p>
            <a:pPr marL="0" indent="0" algn="just">
              <a:buNone/>
            </a:pPr>
            <a:r>
              <a:rPr lang="fr-FR" sz="2400" dirty="0"/>
              <a:t>Un rapport de l'Organisation Météorologique Mondiale* (OMM) constate que le comportement de l'atmosphère terrestre et son interaction avec les océans s'est modifié plus rapidement que jamais.  Il confirme preuve à l'appui que ces sept dernières années étaient les plus chaudes jamais enregistrées sur terre. Comme le  secrétaire général de l’ONU, Antonio Guterres, le lutin thermique que je suis s'inquiète de constater que l’humanité est incapable de lutter contre le dérèglement climatique. Pour tenter de passer le cap des trois ou quatre générations à venir, période qui pourrait bien être nécessaire pour mettre au point la fusion nucléaire, la vision que j'ai en tant que lutin thermique des actions à prendre pour solutionner ce problème est pour l'essentiel la même que celle de </a:t>
            </a:r>
            <a:r>
              <a:rPr lang="fr-FR" sz="2400" dirty="0" err="1"/>
              <a:t>négaWatt</a:t>
            </a:r>
            <a:r>
              <a:rPr lang="fr-FR" sz="2400" dirty="0"/>
              <a:t> et de Yannick Jadot qui ont eu tous les deux le courage d’aborder ces sujets trop souvent ignorés par nos responsables politiques et ceux qui les entourent</a:t>
            </a:r>
            <a:endParaRPr lang="en-GB" sz="2400" dirty="0"/>
          </a:p>
        </p:txBody>
      </p:sp>
      <p:sp>
        <p:nvSpPr>
          <p:cNvPr id="4" name="Slide Number Placeholder 3">
            <a:extLst>
              <a:ext uri="{FF2B5EF4-FFF2-40B4-BE49-F238E27FC236}">
                <a16:creationId xmlns:a16="http://schemas.microsoft.com/office/drawing/2014/main" id="{5F0A81D6-60A6-B23D-E4D1-C76BC0B716D4}"/>
              </a:ext>
            </a:extLst>
          </p:cNvPr>
          <p:cNvSpPr>
            <a:spLocks noGrp="1"/>
          </p:cNvSpPr>
          <p:nvPr>
            <p:ph type="sldNum" sz="quarter" idx="12"/>
          </p:nvPr>
        </p:nvSpPr>
        <p:spPr/>
        <p:txBody>
          <a:bodyPr/>
          <a:lstStyle/>
          <a:p>
            <a:fld id="{BFD233C9-0C0F-49A6-B782-E961F9B2E65B}" type="slidenum">
              <a:rPr lang="en-GB" altLang="fr-FR" smtClean="0"/>
              <a:pPr/>
              <a:t>7</a:t>
            </a:fld>
            <a:endParaRPr lang="en-GB" altLang="fr-FR"/>
          </a:p>
        </p:txBody>
      </p:sp>
      <p:sp>
        <p:nvSpPr>
          <p:cNvPr id="5" name="Content Placeholder 2">
            <a:extLst>
              <a:ext uri="{FF2B5EF4-FFF2-40B4-BE49-F238E27FC236}">
                <a16:creationId xmlns:a16="http://schemas.microsoft.com/office/drawing/2014/main" id="{155BCD89-AA33-CD5C-0C2A-AB2CCD5B43A0}"/>
              </a:ext>
            </a:extLst>
          </p:cNvPr>
          <p:cNvSpPr txBox="1">
            <a:spLocks/>
          </p:cNvSpPr>
          <p:nvPr/>
        </p:nvSpPr>
        <p:spPr bwMode="auto">
          <a:xfrm>
            <a:off x="505670" y="5231842"/>
            <a:ext cx="11350083" cy="93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a:t>
            </a:r>
            <a:r>
              <a:rPr lang="fr-FR" sz="1800" dirty="0">
                <a:latin typeface="Arial Narrow" panose="020B0606020202030204" pitchFamily="34" charset="0"/>
              </a:rPr>
              <a:t>L'Organisation Météorologique Mondiale  institution spécialisée des Nations Unies fait autorité pour tout ce qui concerne l'état et le comportement de l'atmosphère terrestre, son interaction avec les océans, le climat qui en est issu et la répartition des ressources en eau qui en résulte.</a:t>
            </a:r>
          </a:p>
          <a:p>
            <a:pPr marL="0" indent="0">
              <a:buFont typeface="Arial" panose="020B0604020202020204" pitchFamily="34" charset="0"/>
              <a:buNone/>
            </a:pPr>
            <a:r>
              <a:rPr lang="fr-FR" dirty="0"/>
              <a:t> </a:t>
            </a:r>
            <a:endParaRPr lang="en-GB" dirty="0"/>
          </a:p>
        </p:txBody>
      </p:sp>
    </p:spTree>
    <p:extLst>
      <p:ext uri="{BB962C8B-B14F-4D97-AF65-F5344CB8AC3E}">
        <p14:creationId xmlns:p14="http://schemas.microsoft.com/office/powerpoint/2010/main" val="103691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D0739-00A6-4F2B-88F9-FD9FAF3FA4B4}"/>
              </a:ext>
            </a:extLst>
          </p:cNvPr>
          <p:cNvSpPr>
            <a:spLocks noGrp="1"/>
          </p:cNvSpPr>
          <p:nvPr>
            <p:ph idx="1"/>
          </p:nvPr>
        </p:nvSpPr>
        <p:spPr>
          <a:xfrm>
            <a:off x="1338740" y="544814"/>
            <a:ext cx="9256108" cy="5011741"/>
          </a:xfrm>
        </p:spPr>
        <p:txBody>
          <a:bodyPr/>
          <a:lstStyle/>
          <a:p>
            <a:pPr marL="0" indent="0">
              <a:spcBef>
                <a:spcPts val="600"/>
              </a:spcBef>
              <a:buNone/>
            </a:pPr>
            <a:r>
              <a:rPr lang="fr-FR" dirty="0"/>
              <a:t>Entre </a:t>
            </a:r>
          </a:p>
          <a:p>
            <a:pPr marL="0" indent="0">
              <a:spcBef>
                <a:spcPts val="600"/>
              </a:spcBef>
              <a:buNone/>
            </a:pPr>
            <a:r>
              <a:rPr lang="fr-FR" dirty="0"/>
              <a:t>Ce que je pense, </a:t>
            </a:r>
          </a:p>
          <a:p>
            <a:pPr marL="0" indent="0">
              <a:spcBef>
                <a:spcPts val="600"/>
              </a:spcBef>
              <a:buNone/>
            </a:pPr>
            <a:r>
              <a:rPr lang="fr-FR" dirty="0"/>
              <a:t>Ce que je veux dire, </a:t>
            </a:r>
          </a:p>
          <a:p>
            <a:pPr marL="0" indent="0">
              <a:spcBef>
                <a:spcPts val="600"/>
              </a:spcBef>
              <a:buNone/>
            </a:pPr>
            <a:r>
              <a:rPr lang="fr-FR" dirty="0"/>
              <a:t>Ce que je crois dire, </a:t>
            </a:r>
          </a:p>
          <a:p>
            <a:pPr marL="0" indent="0">
              <a:spcBef>
                <a:spcPts val="600"/>
              </a:spcBef>
              <a:buNone/>
            </a:pPr>
            <a:r>
              <a:rPr lang="fr-FR" dirty="0"/>
              <a:t>Ce que je dis, </a:t>
            </a:r>
          </a:p>
          <a:p>
            <a:pPr marL="0" indent="0">
              <a:spcBef>
                <a:spcPts val="300"/>
              </a:spcBef>
              <a:buNone/>
            </a:pPr>
            <a:r>
              <a:rPr lang="fr-FR" dirty="0"/>
              <a:t>Ce que vous avez envie d'entendre, </a:t>
            </a:r>
          </a:p>
          <a:p>
            <a:pPr marL="0" indent="0">
              <a:spcBef>
                <a:spcPts val="600"/>
              </a:spcBef>
              <a:buNone/>
            </a:pPr>
            <a:r>
              <a:rPr lang="fr-FR" dirty="0"/>
              <a:t>Ce que vous entendez, </a:t>
            </a:r>
          </a:p>
          <a:p>
            <a:pPr marL="0" indent="0">
              <a:spcBef>
                <a:spcPts val="600"/>
              </a:spcBef>
              <a:buNone/>
            </a:pPr>
            <a:r>
              <a:rPr lang="fr-FR" dirty="0"/>
              <a:t>Ce que vous comprenez...</a:t>
            </a:r>
          </a:p>
          <a:p>
            <a:pPr marL="0" indent="0">
              <a:spcBef>
                <a:spcPts val="600"/>
              </a:spcBef>
              <a:buNone/>
            </a:pPr>
            <a:r>
              <a:rPr lang="fr-FR" dirty="0"/>
              <a:t>il est probable que l’on va avoir des difficultés à communiquer. </a:t>
            </a:r>
          </a:p>
          <a:p>
            <a:pPr marL="0" indent="0">
              <a:spcBef>
                <a:spcPts val="600"/>
              </a:spcBef>
              <a:buNone/>
            </a:pPr>
            <a:r>
              <a:rPr lang="fr-FR" dirty="0"/>
              <a:t>Mais essayons quand même...</a:t>
            </a:r>
          </a:p>
          <a:p>
            <a:pPr marL="0" indent="0">
              <a:spcBef>
                <a:spcPts val="600"/>
              </a:spcBef>
              <a:buNone/>
            </a:pPr>
            <a:r>
              <a:rPr lang="fr-FR" i="1" dirty="0"/>
              <a:t>Bernard </a:t>
            </a:r>
            <a:r>
              <a:rPr lang="fr-FR" i="1" dirty="0" err="1"/>
              <a:t>Werber</a:t>
            </a:r>
            <a:endParaRPr lang="en-GB" i="1" dirty="0"/>
          </a:p>
        </p:txBody>
      </p:sp>
      <p:sp>
        <p:nvSpPr>
          <p:cNvPr id="4" name="Slide Number Placeholder 3">
            <a:extLst>
              <a:ext uri="{FF2B5EF4-FFF2-40B4-BE49-F238E27FC236}">
                <a16:creationId xmlns:a16="http://schemas.microsoft.com/office/drawing/2014/main" id="{270DAD91-629A-4F5B-9657-20EB167BAC44}"/>
              </a:ext>
            </a:extLst>
          </p:cNvPr>
          <p:cNvSpPr>
            <a:spLocks noGrp="1"/>
          </p:cNvSpPr>
          <p:nvPr>
            <p:ph type="sldNum" sz="quarter" idx="12"/>
          </p:nvPr>
        </p:nvSpPr>
        <p:spPr/>
        <p:txBody>
          <a:bodyPr/>
          <a:lstStyle/>
          <a:p>
            <a:fld id="{BFD233C9-0C0F-49A6-B782-E961F9B2E65B}" type="slidenum">
              <a:rPr lang="en-GB" altLang="fr-FR" smtClean="0"/>
              <a:pPr/>
              <a:t>8</a:t>
            </a:fld>
            <a:endParaRPr lang="en-GB" altLang="fr-FR"/>
          </a:p>
        </p:txBody>
      </p:sp>
      <p:sp>
        <p:nvSpPr>
          <p:cNvPr id="6" name="Title 1">
            <a:extLst>
              <a:ext uri="{FF2B5EF4-FFF2-40B4-BE49-F238E27FC236}">
                <a16:creationId xmlns:a16="http://schemas.microsoft.com/office/drawing/2014/main" id="{8236EE90-804D-4510-87A7-44DD8F80AD31}"/>
              </a:ext>
            </a:extLst>
          </p:cNvPr>
          <p:cNvSpPr>
            <a:spLocks noGrp="1"/>
          </p:cNvSpPr>
          <p:nvPr>
            <p:ph type="title"/>
          </p:nvPr>
        </p:nvSpPr>
        <p:spPr>
          <a:xfrm>
            <a:off x="4514811" y="5556555"/>
            <a:ext cx="6156147" cy="982357"/>
          </a:xfrm>
        </p:spPr>
        <p:txBody>
          <a:bodyPr/>
          <a:lstStyle/>
          <a:p>
            <a:r>
              <a:rPr lang="fr-FR" sz="1800" b="1" i="1" dirty="0">
                <a:latin typeface="Arial Narrow" panose="020B0606020202030204" pitchFamily="34" charset="0"/>
              </a:rPr>
              <a:t>L’importance de la ponctuation</a:t>
            </a:r>
            <a:r>
              <a:rPr lang="fr-FR" sz="1800" i="1" dirty="0">
                <a:latin typeface="Arial Narrow" panose="020B0606020202030204" pitchFamily="34" charset="0"/>
              </a:rPr>
              <a:t>. Un français sent la différence entre : </a:t>
            </a:r>
            <a:br>
              <a:rPr lang="fr-FR" sz="1800" i="1" dirty="0">
                <a:latin typeface="Arial Narrow" panose="020B0606020202030204" pitchFamily="34" charset="0"/>
              </a:rPr>
            </a:br>
            <a:r>
              <a:rPr lang="fr-FR" sz="1800" i="1" dirty="0">
                <a:latin typeface="Arial Narrow" panose="020B0606020202030204" pitchFamily="34" charset="0"/>
              </a:rPr>
              <a:t>« La Ministre dit, l'institutrice est une imbécile » et  </a:t>
            </a:r>
            <a:br>
              <a:rPr lang="fr-FR" sz="1800" i="1" dirty="0">
                <a:latin typeface="Arial Narrow" panose="020B0606020202030204" pitchFamily="34" charset="0"/>
              </a:rPr>
            </a:br>
            <a:r>
              <a:rPr lang="fr-FR" sz="1800" i="1" dirty="0">
                <a:latin typeface="Arial Narrow" panose="020B0606020202030204" pitchFamily="34" charset="0"/>
              </a:rPr>
              <a:t>« La Ministre, dit l’institutrice, est une imbécile. </a:t>
            </a:r>
            <a:endParaRPr lang="en-GB" sz="1800" i="1" dirty="0"/>
          </a:p>
        </p:txBody>
      </p:sp>
    </p:spTree>
    <p:extLst>
      <p:ext uri="{BB962C8B-B14F-4D97-AF65-F5344CB8AC3E}">
        <p14:creationId xmlns:p14="http://schemas.microsoft.com/office/powerpoint/2010/main" val="388440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230097-0188-4D04-8E25-B367EF62460D}"/>
              </a:ext>
            </a:extLst>
          </p:cNvPr>
          <p:cNvSpPr>
            <a:spLocks noGrp="1"/>
          </p:cNvSpPr>
          <p:nvPr>
            <p:ph type="title"/>
          </p:nvPr>
        </p:nvSpPr>
        <p:spPr>
          <a:xfrm>
            <a:off x="2304581" y="2049217"/>
            <a:ext cx="6415556" cy="536489"/>
          </a:xfrm>
        </p:spPr>
        <p:txBody>
          <a:bodyPr/>
          <a:lstStyle/>
          <a:p>
            <a:r>
              <a:rPr lang="fr-FR" sz="3600" b="1" dirty="0">
                <a:solidFill>
                  <a:srgbClr val="FF0000"/>
                </a:solidFill>
                <a:hlinkClick r:id="rId2"/>
              </a:rPr>
              <a:t>Production de l’énergie           </a:t>
            </a:r>
            <a:r>
              <a:rPr lang="fr-FR" sz="3600" b="1" dirty="0"/>
              <a:t>                    </a:t>
            </a:r>
            <a:endParaRPr lang="en-GB" sz="3600" i="1" dirty="0">
              <a:solidFill>
                <a:schemeClr val="bg1">
                  <a:lumMod val="75000"/>
                </a:schemeClr>
              </a:solidFill>
              <a:latin typeface="Arial Narrow" panose="020B0606020202030204" pitchFamily="34" charset="0"/>
            </a:endParaRPr>
          </a:p>
        </p:txBody>
      </p:sp>
      <p:sp>
        <p:nvSpPr>
          <p:cNvPr id="8" name="Title 1">
            <a:hlinkClick r:id="rId3" action="ppaction://hlinksldjump"/>
            <a:extLst>
              <a:ext uri="{FF2B5EF4-FFF2-40B4-BE49-F238E27FC236}">
                <a16:creationId xmlns:a16="http://schemas.microsoft.com/office/drawing/2014/main" id="{FE254D2F-CC1A-4EBB-8BF3-64A3FF74281B}"/>
              </a:ext>
            </a:extLst>
          </p:cNvPr>
          <p:cNvSpPr txBox="1">
            <a:spLocks/>
          </p:cNvSpPr>
          <p:nvPr/>
        </p:nvSpPr>
        <p:spPr bwMode="auto">
          <a:xfrm>
            <a:off x="2271243" y="612533"/>
            <a:ext cx="6606057" cy="63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600" b="1" dirty="0">
                <a:hlinkClick r:id="rId4"/>
              </a:rPr>
              <a:t>L’eau</a:t>
            </a:r>
            <a:r>
              <a:rPr lang="fr-FR" sz="3600" b="1" dirty="0"/>
              <a:t>                                            </a:t>
            </a:r>
            <a:endParaRPr lang="en-GB" sz="3600" i="1" dirty="0">
              <a:solidFill>
                <a:schemeClr val="bg1">
                  <a:lumMod val="75000"/>
                </a:schemeClr>
              </a:solidFill>
              <a:latin typeface="Arial Narrow" panose="020B0606020202030204" pitchFamily="34" charset="0"/>
            </a:endParaRPr>
          </a:p>
        </p:txBody>
      </p:sp>
      <p:sp>
        <p:nvSpPr>
          <p:cNvPr id="9" name="Title 1">
            <a:hlinkClick r:id="" action="ppaction://noaction"/>
            <a:extLst>
              <a:ext uri="{FF2B5EF4-FFF2-40B4-BE49-F238E27FC236}">
                <a16:creationId xmlns:a16="http://schemas.microsoft.com/office/drawing/2014/main" id="{514957C0-9FF4-41AF-BD1F-B0A6D5A0868C}"/>
              </a:ext>
            </a:extLst>
          </p:cNvPr>
          <p:cNvSpPr txBox="1">
            <a:spLocks/>
          </p:cNvSpPr>
          <p:nvPr/>
        </p:nvSpPr>
        <p:spPr bwMode="auto">
          <a:xfrm>
            <a:off x="2304581" y="2734822"/>
            <a:ext cx="6606057" cy="53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600" b="1" dirty="0">
                <a:hlinkClick r:id="rId5"/>
              </a:rPr>
              <a:t>Les chiffres                                 </a:t>
            </a:r>
            <a:endParaRPr lang="en-GB" sz="3600" i="1" dirty="0">
              <a:solidFill>
                <a:schemeClr val="bg1">
                  <a:lumMod val="75000"/>
                </a:schemeClr>
              </a:solidFill>
              <a:latin typeface="Arial Narrow" panose="020B0606020202030204" pitchFamily="34" charset="0"/>
            </a:endParaRPr>
          </a:p>
        </p:txBody>
      </p:sp>
      <p:sp>
        <p:nvSpPr>
          <p:cNvPr id="10" name="Title 1">
            <a:hlinkClick r:id="" action="ppaction://noaction"/>
            <a:extLst>
              <a:ext uri="{FF2B5EF4-FFF2-40B4-BE49-F238E27FC236}">
                <a16:creationId xmlns:a16="http://schemas.microsoft.com/office/drawing/2014/main" id="{A0F46B79-E87F-436B-902E-3D0927E9DEEB}"/>
              </a:ext>
            </a:extLst>
          </p:cNvPr>
          <p:cNvSpPr txBox="1">
            <a:spLocks/>
          </p:cNvSpPr>
          <p:nvPr/>
        </p:nvSpPr>
        <p:spPr bwMode="auto">
          <a:xfrm>
            <a:off x="2328393" y="3403371"/>
            <a:ext cx="6491756" cy="72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600" b="1" dirty="0">
                <a:hlinkClick r:id="rId6"/>
              </a:rPr>
              <a:t>L’urgence du changement       </a:t>
            </a:r>
            <a:endParaRPr lang="en-GB" sz="3600" i="1" dirty="0">
              <a:solidFill>
                <a:schemeClr val="bg1">
                  <a:lumMod val="75000"/>
                </a:schemeClr>
              </a:solidFill>
              <a:latin typeface="Arial Narrow" panose="020B0606020202030204" pitchFamily="34" charset="0"/>
            </a:endParaRPr>
          </a:p>
        </p:txBody>
      </p:sp>
      <p:sp>
        <p:nvSpPr>
          <p:cNvPr id="11" name="Title 1">
            <a:hlinkClick r:id="" action="ppaction://noaction"/>
            <a:extLst>
              <a:ext uri="{FF2B5EF4-FFF2-40B4-BE49-F238E27FC236}">
                <a16:creationId xmlns:a16="http://schemas.microsoft.com/office/drawing/2014/main" id="{DC014CB3-8C09-47EA-87D5-28923328BBB5}"/>
              </a:ext>
            </a:extLst>
          </p:cNvPr>
          <p:cNvSpPr txBox="1">
            <a:spLocks/>
          </p:cNvSpPr>
          <p:nvPr/>
        </p:nvSpPr>
        <p:spPr bwMode="auto">
          <a:xfrm>
            <a:off x="2227651" y="5510164"/>
            <a:ext cx="6606056" cy="63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600" b="1" dirty="0">
                <a:hlinkClick r:id="rId7"/>
              </a:rPr>
              <a:t>La synthèse                                </a:t>
            </a:r>
            <a:endParaRPr lang="en-GB" sz="3600" i="1" dirty="0">
              <a:solidFill>
                <a:schemeClr val="bg1">
                  <a:lumMod val="75000"/>
                </a:schemeClr>
              </a:solidFill>
              <a:latin typeface="Arial Narrow" panose="020B0606020202030204" pitchFamily="34" charset="0"/>
            </a:endParaRPr>
          </a:p>
        </p:txBody>
      </p:sp>
      <p:sp>
        <p:nvSpPr>
          <p:cNvPr id="12" name="Title 1">
            <a:extLst>
              <a:ext uri="{FF2B5EF4-FFF2-40B4-BE49-F238E27FC236}">
                <a16:creationId xmlns:a16="http://schemas.microsoft.com/office/drawing/2014/main" id="{E12DE25D-2EF3-4F7A-951C-0BEBB76677F9}"/>
              </a:ext>
            </a:extLst>
          </p:cNvPr>
          <p:cNvSpPr txBox="1">
            <a:spLocks/>
          </p:cNvSpPr>
          <p:nvPr/>
        </p:nvSpPr>
        <p:spPr bwMode="auto">
          <a:xfrm>
            <a:off x="2271243" y="1333978"/>
            <a:ext cx="6482232" cy="63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600" b="1" dirty="0">
                <a:hlinkClick r:id="rId8"/>
              </a:rPr>
              <a:t>Consommation de l’énergie    </a:t>
            </a:r>
            <a:endParaRPr lang="en-GB" sz="3600" i="1" dirty="0">
              <a:solidFill>
                <a:schemeClr val="bg1">
                  <a:lumMod val="75000"/>
                </a:schemeClr>
              </a:solidFill>
              <a:latin typeface="Arial Narrow" panose="020B0606020202030204" pitchFamily="34" charset="0"/>
            </a:endParaRPr>
          </a:p>
        </p:txBody>
      </p:sp>
      <p:sp>
        <p:nvSpPr>
          <p:cNvPr id="14" name="Title 1">
            <a:hlinkClick r:id="" action="ppaction://noaction"/>
            <a:extLst>
              <a:ext uri="{FF2B5EF4-FFF2-40B4-BE49-F238E27FC236}">
                <a16:creationId xmlns:a16="http://schemas.microsoft.com/office/drawing/2014/main" id="{8F8665D0-EE08-45A1-9E6C-CC491BFCC195}"/>
              </a:ext>
            </a:extLst>
          </p:cNvPr>
          <p:cNvSpPr txBox="1">
            <a:spLocks/>
          </p:cNvSpPr>
          <p:nvPr/>
        </p:nvSpPr>
        <p:spPr bwMode="auto">
          <a:xfrm>
            <a:off x="2241209" y="4796133"/>
            <a:ext cx="6646991" cy="72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600" b="1" dirty="0">
                <a:hlinkClick r:id="rId9"/>
              </a:rPr>
              <a:t>La finance et les acteurs          </a:t>
            </a:r>
            <a:endParaRPr lang="en-GB" sz="3600" i="1" dirty="0">
              <a:solidFill>
                <a:schemeClr val="bg1">
                  <a:lumMod val="75000"/>
                </a:schemeClr>
              </a:solidFill>
              <a:latin typeface="Arial Narrow" panose="020B0606020202030204" pitchFamily="34" charset="0"/>
            </a:endParaRPr>
          </a:p>
        </p:txBody>
      </p:sp>
      <p:sp>
        <p:nvSpPr>
          <p:cNvPr id="13" name="Title 1">
            <a:extLst>
              <a:ext uri="{FF2B5EF4-FFF2-40B4-BE49-F238E27FC236}">
                <a16:creationId xmlns:a16="http://schemas.microsoft.com/office/drawing/2014/main" id="{5E3BC280-B6F3-4731-BA5C-96762A0956EC}"/>
              </a:ext>
            </a:extLst>
          </p:cNvPr>
          <p:cNvSpPr txBox="1">
            <a:spLocks/>
          </p:cNvSpPr>
          <p:nvPr/>
        </p:nvSpPr>
        <p:spPr bwMode="auto">
          <a:xfrm>
            <a:off x="2261719" y="4175923"/>
            <a:ext cx="6491756" cy="59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600" b="1" dirty="0">
                <a:hlinkClick r:id="rId10"/>
              </a:rPr>
              <a:t>La cartographie                         </a:t>
            </a:r>
            <a:endParaRPr lang="en-GB" sz="3600" i="1" dirty="0">
              <a:solidFill>
                <a:schemeClr val="bg1">
                  <a:lumMod val="75000"/>
                </a:schemeClr>
              </a:solidFill>
              <a:latin typeface="Arial Narrow" panose="020B0606020202030204" pitchFamily="34" charset="0"/>
            </a:endParaRPr>
          </a:p>
        </p:txBody>
      </p:sp>
      <p:sp>
        <p:nvSpPr>
          <p:cNvPr id="15" name="Title 1">
            <a:extLst>
              <a:ext uri="{FF2B5EF4-FFF2-40B4-BE49-F238E27FC236}">
                <a16:creationId xmlns:a16="http://schemas.microsoft.com/office/drawing/2014/main" id="{E20FE3DC-14F5-4F9A-8659-B0E1C17991AB}"/>
              </a:ext>
            </a:extLst>
          </p:cNvPr>
          <p:cNvSpPr txBox="1">
            <a:spLocks/>
          </p:cNvSpPr>
          <p:nvPr/>
        </p:nvSpPr>
        <p:spPr bwMode="auto">
          <a:xfrm>
            <a:off x="8984909" y="704685"/>
            <a:ext cx="2621012" cy="54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b="1" i="1" dirty="0">
                <a:solidFill>
                  <a:srgbClr val="FFFFFF"/>
                </a:solidFill>
              </a:rPr>
              <a:t> </a:t>
            </a:r>
            <a:r>
              <a:rPr lang="fr-FR" sz="3000" b="1" dirty="0">
                <a:latin typeface="Calibri" panose="020F0502020204030204" pitchFamily="34" charset="0"/>
                <a:cs typeface="Calibri" panose="020F0502020204030204" pitchFamily="34" charset="0"/>
              </a:rPr>
              <a:t>Annexes</a:t>
            </a:r>
          </a:p>
          <a:p>
            <a:pPr marL="144000">
              <a:spcBef>
                <a:spcPts val="1200"/>
              </a:spcBef>
              <a:spcAft>
                <a:spcPts val="1200"/>
              </a:spcAft>
            </a:pPr>
            <a:r>
              <a:rPr lang="fr-FR" sz="2100" dirty="0">
                <a:latin typeface="Calibri" panose="020F0502020204030204" pitchFamily="34" charset="0"/>
                <a:cs typeface="Calibri" panose="020F0502020204030204" pitchFamily="34" charset="0"/>
              </a:rPr>
              <a:t>- </a:t>
            </a:r>
            <a:r>
              <a:rPr lang="fr-FR" sz="2900" dirty="0">
                <a:latin typeface="Calibri" panose="020F0502020204030204" pitchFamily="34" charset="0"/>
                <a:cs typeface="Calibri" panose="020F0502020204030204" pitchFamily="34" charset="0"/>
                <a:hlinkClick r:id="rId11"/>
              </a:rPr>
              <a:t>Lexique</a:t>
            </a:r>
            <a:endParaRPr lang="fr-FR" sz="2900" dirty="0">
              <a:latin typeface="Calibri" panose="020F0502020204030204" pitchFamily="34" charset="0"/>
              <a:cs typeface="Calibri" panose="020F0502020204030204" pitchFamily="34" charset="0"/>
            </a:endParaRPr>
          </a:p>
          <a:p>
            <a:pPr marL="144000">
              <a:spcBef>
                <a:spcPts val="1200"/>
              </a:spcBef>
              <a:spcAft>
                <a:spcPts val="1200"/>
              </a:spcAft>
            </a:pPr>
            <a:r>
              <a:rPr lang="fr-FR" sz="2900" dirty="0">
                <a:latin typeface="Calibri" panose="020F0502020204030204" pitchFamily="34" charset="0"/>
                <a:cs typeface="Calibri" panose="020F0502020204030204" pitchFamily="34" charset="0"/>
              </a:rPr>
              <a:t>- </a:t>
            </a:r>
            <a:r>
              <a:rPr lang="fr-FR" sz="2900" dirty="0">
                <a:latin typeface="Calibri" panose="020F0502020204030204" pitchFamily="34" charset="0"/>
                <a:cs typeface="Calibri" panose="020F0502020204030204" pitchFamily="34" charset="0"/>
                <a:hlinkClick r:id="rId12"/>
              </a:rPr>
              <a:t>Abréviations</a:t>
            </a:r>
            <a:endParaRPr lang="fr-FR" sz="2900" dirty="0">
              <a:latin typeface="Calibri" panose="020F0502020204030204" pitchFamily="34" charset="0"/>
              <a:cs typeface="Calibri" panose="020F0502020204030204" pitchFamily="34" charset="0"/>
            </a:endParaRPr>
          </a:p>
          <a:p>
            <a:pPr marL="144000">
              <a:spcBef>
                <a:spcPts val="1200"/>
              </a:spcBef>
              <a:spcAft>
                <a:spcPts val="1200"/>
              </a:spcAft>
            </a:pPr>
            <a:r>
              <a:rPr lang="fr-FR" sz="2900" dirty="0">
                <a:latin typeface="Calibri" panose="020F0502020204030204" pitchFamily="34" charset="0"/>
                <a:cs typeface="Calibri" panose="020F0502020204030204" pitchFamily="34" charset="0"/>
              </a:rPr>
              <a:t>- </a:t>
            </a:r>
            <a:r>
              <a:rPr lang="fr-FR" sz="2900" dirty="0">
                <a:latin typeface="Calibri" panose="020F0502020204030204" pitchFamily="34" charset="0"/>
                <a:cs typeface="Calibri" panose="020F0502020204030204" pitchFamily="34" charset="0"/>
                <a:hlinkClick r:id="rId13"/>
              </a:rPr>
              <a:t>Citations</a:t>
            </a:r>
            <a:endParaRPr lang="fr-FR" sz="2900" dirty="0">
              <a:latin typeface="Calibri" panose="020F0502020204030204" pitchFamily="34" charset="0"/>
              <a:cs typeface="Calibri" panose="020F0502020204030204" pitchFamily="34" charset="0"/>
            </a:endParaRPr>
          </a:p>
          <a:p>
            <a:pPr marL="144000">
              <a:spcBef>
                <a:spcPts val="1200"/>
              </a:spcBef>
              <a:spcAft>
                <a:spcPts val="1200"/>
              </a:spcAft>
            </a:pPr>
            <a:r>
              <a:rPr lang="fr-FR" sz="2900" dirty="0">
                <a:latin typeface="Calibri" panose="020F0502020204030204" pitchFamily="34" charset="0"/>
                <a:cs typeface="Calibri" panose="020F0502020204030204" pitchFamily="34" charset="0"/>
              </a:rPr>
              <a:t>- </a:t>
            </a:r>
            <a:r>
              <a:rPr lang="fr-FR" sz="2900" dirty="0">
                <a:latin typeface="Calibri" panose="020F0502020204030204" pitchFamily="34" charset="0"/>
                <a:cs typeface="Calibri" panose="020F0502020204030204" pitchFamily="34" charset="0"/>
                <a:hlinkClick r:id="rId14"/>
              </a:rPr>
              <a:t>Liens</a:t>
            </a:r>
            <a:endParaRPr lang="en-GB" sz="29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6637A68-1BAA-43B4-95A0-FFCA819F07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55716" y="679356"/>
            <a:ext cx="473083" cy="5412075"/>
          </a:xfrm>
          <a:prstGeom prst="rect">
            <a:avLst/>
          </a:prstGeom>
        </p:spPr>
      </p:pic>
    </p:spTree>
    <p:extLst>
      <p:ext uri="{BB962C8B-B14F-4D97-AF65-F5344CB8AC3E}">
        <p14:creationId xmlns:p14="http://schemas.microsoft.com/office/powerpoint/2010/main" val="4158172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2857</Words>
  <Application>Microsoft Office PowerPoint</Application>
  <PresentationFormat>Widescreen</PresentationFormat>
  <Paragraphs>247</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Calibri</vt:lpstr>
      <vt:lpstr>Calibri (Body)</vt:lpstr>
      <vt:lpstr>Calibri Light</vt:lpstr>
      <vt:lpstr>Cambria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L’importance de la ponctuation. Un français sent la différence entre :  « La Ministre dit, l'institutrice est une imbécile » et   « La Ministre, dit l’institutrice, est une imbécile. </vt:lpstr>
      <vt:lpstr>Production de l’énergie                               </vt:lpstr>
      <vt:lpstr>PowerPoint Presentation</vt:lpstr>
      <vt:lpstr>PowerPoint Presentation</vt:lpstr>
      <vt:lpstr>PowerPoint Presentation</vt:lpstr>
      <vt:lpstr>PowerPoint Presentation</vt:lpstr>
      <vt:lpstr>OILGEAR  COMPUTER ENGINEERING SERVICE  (OCES)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GROSSMANN</dc:creator>
  <cp:lastModifiedBy>Jean GROSSMANN</cp:lastModifiedBy>
  <cp:revision>2294</cp:revision>
  <dcterms:created xsi:type="dcterms:W3CDTF">2020-04-17T04:40:26Z</dcterms:created>
  <dcterms:modified xsi:type="dcterms:W3CDTF">2022-05-22T13:01:54Z</dcterms:modified>
</cp:coreProperties>
</file>